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5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B16E0B6-57DA-4E91-BC10-FB435E6B3AD8}">
  <a:tblStyle styleId="{4B16E0B6-57DA-4E91-BC10-FB435E6B3AD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10"/>
    <p:restoredTop sz="94643"/>
  </p:normalViewPr>
  <p:slideViewPr>
    <p:cSldViewPr snapToGrid="0">
      <p:cViewPr varScale="1">
        <p:scale>
          <a:sx n="160" d="100"/>
          <a:sy n="160" d="100"/>
        </p:scale>
        <p:origin x="24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notesMaster" Target="notesMasters/notesMaster1.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everyone, my name is blah de bloo de blahhh…...introductions</a:t>
            </a:r>
            <a:endParaRPr/>
          </a:p>
          <a:p>
            <a:pPr marL="0" lvl="0" indent="0" algn="l" rtl="0">
              <a:spcBef>
                <a:spcPts val="0"/>
              </a:spcBef>
              <a:spcAft>
                <a:spcPts val="0"/>
              </a:spcAft>
              <a:buNone/>
            </a:pPr>
            <a:endParaRPr/>
          </a:p>
          <a:p>
            <a:pPr marL="0" lvl="0" indent="0" algn="l" rtl="0">
              <a:spcBef>
                <a:spcPts val="0"/>
              </a:spcBef>
              <a:spcAft>
                <a:spcPts val="0"/>
              </a:spcAft>
              <a:buNone/>
            </a:pPr>
            <a:r>
              <a:rPr lang="en"/>
              <a:t>In _____ we presented a proposal of a transportation master plan to look at the challenges to consider, primary research and observations, and potential options to consider. So today we are going to present two main alternatives, but before that I am just going to go through the history before we present the alternatives.</a:t>
            </a:r>
            <a:endParaRPr/>
          </a:p>
          <a:p>
            <a:pPr marL="0" lvl="0" indent="0" algn="l" rtl="0">
              <a:spcBef>
                <a:spcPts val="0"/>
              </a:spcBef>
              <a:spcAft>
                <a:spcPts val="0"/>
              </a:spcAft>
              <a:buNone/>
            </a:pPr>
            <a:endParaRPr/>
          </a:p>
          <a:p>
            <a:pPr marL="0" lvl="0" indent="0" algn="l" rtl="0">
              <a:spcBef>
                <a:spcPts val="0"/>
              </a:spcBef>
              <a:spcAft>
                <a:spcPts val="0"/>
              </a:spcAft>
              <a:buNone/>
            </a:pPr>
            <a:r>
              <a:rPr lang="en"/>
              <a:t>The alternatives that you will see later on have upheld the historic aspect of the Village of Essex as well as increasing the sense of place in the town.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General Outline / Intro - Andrew</a:t>
            </a:r>
            <a:endParaRPr/>
          </a:p>
          <a:p>
            <a:pPr marL="0" lvl="0" indent="0" algn="l" rtl="0">
              <a:spcBef>
                <a:spcPts val="0"/>
              </a:spcBef>
              <a:spcAft>
                <a:spcPts val="0"/>
              </a:spcAft>
              <a:buClr>
                <a:schemeClr val="dk1"/>
              </a:buClr>
              <a:buSzPts val="1100"/>
              <a:buFont typeface="Arial"/>
              <a:buNone/>
            </a:pPr>
            <a:r>
              <a:rPr lang="en"/>
              <a:t>Transportation in Essex Village, historically - Sheila</a:t>
            </a:r>
            <a:endParaRPr/>
          </a:p>
          <a:p>
            <a:pPr marL="0" lvl="0" indent="0" algn="l" rtl="0">
              <a:spcBef>
                <a:spcPts val="0"/>
              </a:spcBef>
              <a:spcAft>
                <a:spcPts val="0"/>
              </a:spcAft>
              <a:buClr>
                <a:schemeClr val="dk1"/>
              </a:buClr>
              <a:buSzPts val="1100"/>
              <a:buFont typeface="Arial"/>
              <a:buNone/>
            </a:pPr>
            <a:r>
              <a:rPr lang="en"/>
              <a:t>Data collected &amp; decisions - Yogesh</a:t>
            </a:r>
            <a:endParaRPr/>
          </a:p>
          <a:p>
            <a:pPr marL="0" lvl="0" indent="0" algn="l" rtl="0">
              <a:spcBef>
                <a:spcPts val="0"/>
              </a:spcBef>
              <a:spcAft>
                <a:spcPts val="0"/>
              </a:spcAft>
              <a:buClr>
                <a:schemeClr val="dk1"/>
              </a:buClr>
              <a:buSzPts val="1100"/>
              <a:buFont typeface="Arial"/>
              <a:buNone/>
            </a:pPr>
            <a:r>
              <a:rPr lang="en"/>
              <a:t>Design option A &amp; pricing - Andrew &amp; Steph</a:t>
            </a:r>
            <a:endParaRPr/>
          </a:p>
          <a:p>
            <a:pPr marL="0" lvl="0" indent="0" algn="l" rtl="0">
              <a:spcBef>
                <a:spcPts val="0"/>
              </a:spcBef>
              <a:spcAft>
                <a:spcPts val="0"/>
              </a:spcAft>
              <a:buClr>
                <a:schemeClr val="dk1"/>
              </a:buClr>
              <a:buSzPts val="1100"/>
              <a:buFont typeface="Arial"/>
              <a:buNone/>
            </a:pPr>
            <a:r>
              <a:rPr lang="en"/>
              <a:t>Design option B &amp; pricing - Andrew &amp; Steph</a:t>
            </a:r>
            <a:endParaRPr/>
          </a:p>
          <a:p>
            <a:pPr marL="0" lvl="0" indent="0" algn="l" rtl="0">
              <a:spcBef>
                <a:spcPts val="0"/>
              </a:spcBef>
              <a:spcAft>
                <a:spcPts val="0"/>
              </a:spcAft>
              <a:buClr>
                <a:schemeClr val="dk1"/>
              </a:buClr>
              <a:buSzPts val="1100"/>
              <a:buFont typeface="Arial"/>
              <a:buNone/>
            </a:pPr>
            <a:r>
              <a:rPr lang="en"/>
              <a:t>Modular Design - things that can be mixed and matched depending on preference and budget - individual prices for things like different materials, different types of angled parking, etc. - TBD...</a:t>
            </a:r>
            <a:endParaRPr/>
          </a:p>
          <a:p>
            <a:pPr marL="0" lvl="0" indent="0" algn="l" rtl="0">
              <a:spcBef>
                <a:spcPts val="0"/>
              </a:spcBef>
              <a:spcAft>
                <a:spcPts val="0"/>
              </a:spcAft>
              <a:buClr>
                <a:schemeClr val="dk1"/>
              </a:buClr>
              <a:buSzPts val="1100"/>
              <a:buFont typeface="Arial"/>
              <a:buNone/>
            </a:pPr>
            <a:r>
              <a:rPr lang="en"/>
              <a:t>Other options to consider - Tactical Urbanism - Yogesh?</a:t>
            </a:r>
            <a:endParaRPr/>
          </a:p>
          <a:p>
            <a:pPr marL="0" lvl="0" indent="0" algn="l" rtl="0">
              <a:spcBef>
                <a:spcPts val="0"/>
              </a:spcBef>
              <a:spcAft>
                <a:spcPts val="0"/>
              </a:spcAft>
              <a:buClr>
                <a:schemeClr val="dk1"/>
              </a:buClr>
              <a:buSzPts val="1100"/>
              <a:buFont typeface="Arial"/>
              <a:buNone/>
            </a:pPr>
            <a:r>
              <a:rPr lang="en"/>
              <a:t>Conclusion - Anyone...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5594fc1776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5594fc177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5688c63d88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5688c63d8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5594fc1776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5594fc177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5594fc1776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5594fc177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5688c63d88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5688c63d88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57cb8dc9d4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57cb8dc9d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688c63d88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688c63d88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594fc1776_1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594fc1776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Point out that in any design case, off-street parking will remain unchanged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58cfb056c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58cfb056c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Point out that in any design case, off-street parking will remain unchanged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5594fc177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5594fc17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6019c78e0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56019c78e0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594fc1776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594fc1776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5688c63d88_4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5688c63d88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5688c63d88_4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5688c63d88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7f405ccd4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7f405ccd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57f405ccd4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57f405ccd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Neighborhood called William Park</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57f405ccd4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57f405ccd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Designed as factory town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57f405ccd4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57f405ccd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57f405ccd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57f405ccd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Get rid of gas station picture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57f405ccd4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57f405ccd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7f405ccd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57f405ccd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7d46e4c52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7d46e4c5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you can see, there was a traffic circle where the silent policeman is currently. This picture I believe was taken in the early 20th century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57f405ccd4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57f405ccd4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5688c63d88_2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5688c63d88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This is a summary of the different expense categories for the concept design’s cost estimate</a:t>
            </a:r>
            <a:endParaRPr/>
          </a:p>
          <a:p>
            <a:pPr marL="457200" lvl="0" indent="-298450" algn="l" rtl="0">
              <a:spcBef>
                <a:spcPts val="0"/>
              </a:spcBef>
              <a:spcAft>
                <a:spcPts val="0"/>
              </a:spcAft>
              <a:buSzPts val="1100"/>
              <a:buChar char="●"/>
            </a:pPr>
            <a:r>
              <a:rPr lang="en"/>
              <a:t>The columns for brick, concrete, and granite represent different levels within the selection of paving materials for the Alternative A design</a:t>
            </a:r>
            <a:endParaRPr/>
          </a:p>
          <a:p>
            <a:pPr marL="914400" lvl="1" indent="-298450" algn="l" rtl="0">
              <a:spcBef>
                <a:spcPts val="0"/>
              </a:spcBef>
              <a:spcAft>
                <a:spcPts val="0"/>
              </a:spcAft>
              <a:buSzPts val="1100"/>
              <a:buChar char="○"/>
            </a:pPr>
            <a:r>
              <a:rPr lang="en"/>
              <a:t>Reference the light and dark grey hatch marks in the design</a:t>
            </a:r>
            <a:endParaRPr/>
          </a:p>
          <a:p>
            <a:pPr marL="914400" lvl="1" indent="-298450" algn="l" rtl="0">
              <a:spcBef>
                <a:spcPts val="0"/>
              </a:spcBef>
              <a:spcAft>
                <a:spcPts val="0"/>
              </a:spcAft>
              <a:buSzPts val="1100"/>
              <a:buChar char="○"/>
            </a:pPr>
            <a:r>
              <a:rPr lang="en"/>
              <a:t>In order of increasing cost</a:t>
            </a:r>
            <a:endParaRPr/>
          </a:p>
          <a:p>
            <a:pPr marL="914400" lvl="1" indent="-298450" algn="l" rtl="0">
              <a:spcBef>
                <a:spcPts val="0"/>
              </a:spcBef>
              <a:spcAft>
                <a:spcPts val="0"/>
              </a:spcAft>
              <a:buSzPts val="1100"/>
              <a:buChar char="○"/>
            </a:pPr>
            <a:r>
              <a:rPr lang="en"/>
              <a:t>The “Pavement” category is what contains the changed materials and has the most significant price difference between options</a:t>
            </a:r>
            <a:endParaRPr/>
          </a:p>
          <a:p>
            <a:pPr marL="457200" lvl="0" indent="-298450" algn="l" rtl="0">
              <a:spcBef>
                <a:spcPts val="0"/>
              </a:spcBef>
              <a:spcAft>
                <a:spcPts val="0"/>
              </a:spcAft>
              <a:buSzPts val="1100"/>
              <a:buChar char="●"/>
            </a:pPr>
            <a:r>
              <a:rPr lang="en"/>
              <a:t>The purpose of providing different materials in the 3 cost options is to illustrate that the design is more about physical layout of the street, rather than specific material requirements </a:t>
            </a:r>
            <a:endParaRPr/>
          </a:p>
          <a:p>
            <a:pPr marL="914400" lvl="1" indent="-298450" algn="l" rtl="0">
              <a:spcBef>
                <a:spcPts val="0"/>
              </a:spcBef>
              <a:spcAft>
                <a:spcPts val="0"/>
              </a:spcAft>
              <a:buSzPts val="1100"/>
              <a:buChar char="○"/>
            </a:pPr>
            <a:r>
              <a:rPr lang="en"/>
              <a:t>Flexible depending on the available budget budget/what would best suit Essex Village</a:t>
            </a:r>
            <a:endParaRPr/>
          </a:p>
          <a:p>
            <a:pPr marL="457200" lvl="0" indent="-298450" algn="l" rtl="0">
              <a:spcBef>
                <a:spcPts val="0"/>
              </a:spcBef>
              <a:spcAft>
                <a:spcPts val="0"/>
              </a:spcAft>
              <a:buSzPts val="1100"/>
              <a:buChar char="●"/>
            </a:pPr>
            <a:r>
              <a:rPr lang="en"/>
              <a:t>Within come design categories, several assumptions were made about the drainage, allowances, and uncertainties</a:t>
            </a:r>
            <a:endParaRPr/>
          </a:p>
          <a:p>
            <a:pPr marL="914400" lvl="1" indent="-298450" algn="l" rtl="0">
              <a:spcBef>
                <a:spcPts val="0"/>
              </a:spcBef>
              <a:spcAft>
                <a:spcPts val="0"/>
              </a:spcAft>
              <a:buSzPts val="1100"/>
              <a:buChar char="○"/>
            </a:pPr>
            <a:r>
              <a:rPr lang="en"/>
              <a:t>Were assumed to be a percent of the project subtotal</a:t>
            </a:r>
            <a:endParaRPr/>
          </a:p>
          <a:p>
            <a:pPr marL="914400" lvl="1" indent="-298450" algn="l" rtl="0">
              <a:spcBef>
                <a:spcPts val="0"/>
              </a:spcBef>
              <a:spcAft>
                <a:spcPts val="0"/>
              </a:spcAft>
              <a:buSzPts val="1100"/>
              <a:buChar char="○"/>
            </a:pPr>
            <a:r>
              <a:rPr lang="en"/>
              <a:t>Allowances: Clearing &amp; Grubbing (2%), M&amp;P of Traffic (4%), Construction Staking (1%), Mobilization (6.5%)</a:t>
            </a:r>
            <a:endParaRPr/>
          </a:p>
          <a:p>
            <a:pPr marL="914400" lvl="1" indent="-298450" algn="l" rtl="0">
              <a:spcBef>
                <a:spcPts val="0"/>
              </a:spcBef>
              <a:spcAft>
                <a:spcPts val="0"/>
              </a:spcAft>
              <a:buSzPts val="1100"/>
              <a:buChar char="○"/>
            </a:pPr>
            <a:r>
              <a:rPr lang="en"/>
              <a:t>Uncertainties: Minor Item Allowances (20%), Contingency (25%), Inflation (3.5% x 2 years)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594fc1776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5594fc1776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5594fc1776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5594fc1776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5807e6863e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5807e6863e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Cornelius Trat???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7f405ccd4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7f405ccd4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Show traffic flow</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57f405ccd4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57f405ccd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5807e6863e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5807e6863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Get rid of blurry picture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7f405ccd4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57f405ccd4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57f405ccd4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57f405ccd4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57d46e4c52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57d46e4c5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now later in the 20th century current day there is a silent policeman. We do not know why this was changed, but as you can see the traffic circle looks the same as current day.</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568f656e5b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568f656e5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57f405ccd4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57f405ccd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5688c63d88_2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5688c63d88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This is a summary of the different expense categories for the concept design’s cost estimate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columns for brick, concrete, and granite represent different levels within the selection of paving materials for the Alternative A design</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Reference the light and dark grey hatch marks in the design</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In order of increasing cost</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The “Pavement” category is what contains the changed materials and has the most significant price difference between options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purpose of providing different materials in the 3 cost options is to illustrate that the design is more about physical layout of the street, rather than specific material requirements </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Flexible depending on the available budget budget/what would best suit Essex Village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Within come design categories, several assumptions were made about the drainage, allowances, and uncertainties</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Were assumed to be a percent of the project subtotal</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Allowances: Clearing &amp; Grubbing (2%), M&amp;P of Traffic (4%), Construction Staking (1%), Mobilization (6.5%)</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Uncertainties: Minor Item Allowances (20%), Contingency (25%), Inflation (3.5% x 2 years)</a:t>
            </a:r>
            <a:endParaRPr>
              <a:solidFill>
                <a:schemeClr val="dk1"/>
              </a:solidFill>
            </a:endParaRPr>
          </a:p>
          <a:p>
            <a:pPr marL="457200" lvl="0" indent="0" algn="l" rtl="0">
              <a:spcBef>
                <a:spcPts val="0"/>
              </a:spcBef>
              <a:spcAft>
                <a:spcPts val="0"/>
              </a:spcAft>
              <a:buNone/>
            </a:pP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688c63d88_2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688c63d88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This graph provides a visual comparison between all the material options within the designs for Alternatives A and B</a:t>
            </a:r>
            <a:endParaRPr/>
          </a:p>
          <a:p>
            <a:pPr marL="914400" lvl="1" indent="-298450" algn="l" rtl="0">
              <a:spcBef>
                <a:spcPts val="0"/>
              </a:spcBef>
              <a:spcAft>
                <a:spcPts val="0"/>
              </a:spcAft>
              <a:buSzPts val="1100"/>
              <a:buChar char="○"/>
            </a:pPr>
            <a:r>
              <a:rPr lang="en"/>
              <a:t>Again, the purpose of the different street materials is to draw attention to the actual design</a:t>
            </a:r>
            <a:endParaRPr/>
          </a:p>
          <a:p>
            <a:pPr marL="914400" lvl="1" indent="-298450" algn="l" rtl="0">
              <a:spcBef>
                <a:spcPts val="0"/>
              </a:spcBef>
              <a:spcAft>
                <a:spcPts val="0"/>
              </a:spcAft>
              <a:buSzPts val="1100"/>
              <a:buChar char="○"/>
            </a:pPr>
            <a:r>
              <a:rPr lang="en"/>
              <a:t>The materials for the concepts can be selected based on the available budget and what would best serve the village</a:t>
            </a:r>
            <a:endParaRPr/>
          </a:p>
          <a:p>
            <a:pPr marL="914400" lvl="1" indent="-298450" algn="l" rtl="0">
              <a:spcBef>
                <a:spcPts val="0"/>
              </a:spcBef>
              <a:spcAft>
                <a:spcPts val="0"/>
              </a:spcAft>
              <a:buSzPts val="1100"/>
              <a:buChar char="○"/>
            </a:pPr>
            <a:r>
              <a:rPr lang="en"/>
              <a:t>Noticeable cost difference between the A1 and B3</a:t>
            </a:r>
            <a:endParaRPr/>
          </a:p>
          <a:p>
            <a:pPr marL="1371600" lvl="2" indent="-298450" algn="l" rtl="0">
              <a:spcBef>
                <a:spcPts val="0"/>
              </a:spcBef>
              <a:spcAft>
                <a:spcPts val="0"/>
              </a:spcAft>
              <a:buSzPts val="1100"/>
              <a:buChar char="■"/>
            </a:pPr>
            <a:r>
              <a:rPr lang="en"/>
              <a:t>Due to selection of primary street/paving material</a:t>
            </a:r>
            <a:endParaRPr/>
          </a:p>
          <a:p>
            <a:pPr marL="457200" lvl="0" indent="-298450" algn="l" rtl="0">
              <a:spcBef>
                <a:spcPts val="0"/>
              </a:spcBef>
              <a:spcAft>
                <a:spcPts val="0"/>
              </a:spcAft>
              <a:buSzPts val="1100"/>
              <a:buChar char="●"/>
            </a:pPr>
            <a:r>
              <a:rPr lang="en"/>
              <a:t>This lends itself to the concept known as “Modular design”</a:t>
            </a:r>
            <a:endParaRPr/>
          </a:p>
          <a:p>
            <a:pPr marL="914400" lvl="1" indent="-298450" algn="l" rtl="0">
              <a:spcBef>
                <a:spcPts val="0"/>
              </a:spcBef>
              <a:spcAft>
                <a:spcPts val="0"/>
              </a:spcAft>
              <a:buSzPts val="1100"/>
              <a:buChar char="○"/>
            </a:pPr>
            <a:r>
              <a:rPr lang="en"/>
              <a:t>Can select which items from either alternative to combine into new design that best fits needs/budget </a:t>
            </a:r>
            <a:endParaRPr/>
          </a:p>
          <a:p>
            <a:pPr marL="914400" lvl="1" indent="-298450" algn="l" rtl="0">
              <a:spcBef>
                <a:spcPts val="0"/>
              </a:spcBef>
              <a:spcAft>
                <a:spcPts val="0"/>
              </a:spcAft>
              <a:buSzPts val="1100"/>
              <a:buChar char="○"/>
            </a:pPr>
            <a:r>
              <a:rPr lang="en"/>
              <a:t>Specific items can be implemented individually</a:t>
            </a:r>
            <a:endParaRPr/>
          </a:p>
          <a:p>
            <a:pPr marL="1371600" lvl="2" indent="-298450" algn="l" rtl="0">
              <a:spcBef>
                <a:spcPts val="0"/>
              </a:spcBef>
              <a:spcAft>
                <a:spcPts val="0"/>
              </a:spcAft>
              <a:buSzPts val="1100"/>
              <a:buChar char="■"/>
            </a:pPr>
            <a:r>
              <a:rPr lang="en"/>
              <a:t>Mixed and matched to align closer to a budget that is more comfortable</a:t>
            </a:r>
            <a:endParaRPr/>
          </a:p>
          <a:p>
            <a:pPr marL="1371600" lvl="2" indent="-298450" algn="l" rtl="0">
              <a:spcBef>
                <a:spcPts val="0"/>
              </a:spcBef>
              <a:spcAft>
                <a:spcPts val="0"/>
              </a:spcAft>
              <a:buSzPts val="1100"/>
              <a:buChar char="■"/>
            </a:pPr>
            <a:r>
              <a:rPr lang="en"/>
              <a:t>Examples: type and location of parking (reverse or forward angle, parallel), bioswales/rain gardens, brump-out locations, different street materials and the extent to which they are used, etc.</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57d46e4c52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57d46e4c5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57d46e4c52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57d46e4c5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57f405ccd4_1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57f405ccd4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57f405ccd4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57f405ccd4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7f405ccd4_1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7f405ccd4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57d46e4c52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57d46e4c52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7d46e4c52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57d46e4c52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you can see, this is a picture of Main Street from the 1900s??????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57d46e4c52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57d46e4c5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Animations for which arrow points to what area (only some of them)</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7f405ccd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57f405ccd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51229d3381_2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51229d3381_2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57d46e4c52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57d46e4c52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also a picture of Main Street that is facing the Connecticut River and the boat dock</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51229d3381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51229d338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about why it’s special (historical fabric) - urban fabric, strong sense of community, etc. </a:t>
            </a:r>
            <a:endParaRPr/>
          </a:p>
          <a:p>
            <a:pPr marL="0" lvl="0" indent="0" algn="l" rtl="0">
              <a:spcBef>
                <a:spcPts val="0"/>
              </a:spcBef>
              <a:spcAft>
                <a:spcPts val="0"/>
              </a:spcAft>
              <a:buNone/>
            </a:pPr>
            <a:r>
              <a:rPr lang="en"/>
              <a:t>Vibrant, live, work, play</a:t>
            </a:r>
            <a:endParaRPr/>
          </a:p>
          <a:p>
            <a:pPr marL="0" lvl="0" indent="0" algn="l" rtl="0">
              <a:spcBef>
                <a:spcPts val="0"/>
              </a:spcBef>
              <a:spcAft>
                <a:spcPts val="0"/>
              </a:spcAft>
              <a:buNone/>
            </a:pPr>
            <a:r>
              <a:rPr lang="en"/>
              <a:t>Make more walkable, bikeable, better use of parking, better entrance (more presence)</a:t>
            </a:r>
            <a:endParaRPr/>
          </a:p>
          <a:p>
            <a:pPr marL="0" lvl="0" indent="0" algn="l" rtl="0">
              <a:spcBef>
                <a:spcPts val="0"/>
              </a:spcBef>
              <a:spcAft>
                <a:spcPts val="0"/>
              </a:spcAft>
              <a:buNone/>
            </a:pPr>
            <a:r>
              <a:rPr lang="en"/>
              <a:t>Move slides for sense of place here</a:t>
            </a:r>
            <a:endParaRPr/>
          </a:p>
          <a:p>
            <a:pPr marL="0" lvl="0" indent="0" algn="l" rtl="0">
              <a:spcBef>
                <a:spcPts val="0"/>
              </a:spcBef>
              <a:spcAft>
                <a:spcPts val="0"/>
              </a:spcAft>
              <a:buNone/>
            </a:pPr>
            <a:r>
              <a:rPr lang="en"/>
              <a:t>Some of sense of place eroded over time and talk about issues</a:t>
            </a:r>
            <a:endParaRPr/>
          </a:p>
          <a:p>
            <a:pPr marL="0" lvl="0" indent="0" algn="l" rtl="0">
              <a:spcBef>
                <a:spcPts val="0"/>
              </a:spcBef>
              <a:spcAft>
                <a:spcPts val="0"/>
              </a:spcAft>
              <a:buNone/>
            </a:pPr>
            <a:r>
              <a:rPr lang="en"/>
              <a:t>Entrance, pedestrians, facilities for people on foot</a:t>
            </a:r>
            <a:endParaRPr/>
          </a:p>
          <a:p>
            <a:pPr marL="0" lvl="0" indent="0" algn="l" rtl="0">
              <a:spcBef>
                <a:spcPts val="0"/>
              </a:spcBef>
              <a:spcAft>
                <a:spcPts val="0"/>
              </a:spcAft>
              <a:buNone/>
            </a:pPr>
            <a:r>
              <a:rPr lang="en"/>
              <a:t>Flooding causing concerns because some streets might not be available (rising sea level)</a:t>
            </a:r>
            <a:endParaRPr/>
          </a:p>
          <a:p>
            <a:pPr marL="0" lvl="0" indent="0" algn="l" rtl="0">
              <a:spcBef>
                <a:spcPts val="0"/>
              </a:spcBef>
              <a:spcAft>
                <a:spcPts val="0"/>
              </a:spcAft>
              <a:buNone/>
            </a:pPr>
            <a:r>
              <a:rPr lang="en"/>
              <a:t>Pattern of parking use - existing/where/owned by whom</a:t>
            </a:r>
            <a:endParaRPr/>
          </a:p>
          <a:p>
            <a:pPr marL="0" lvl="0" indent="0" algn="l" rtl="0">
              <a:spcBef>
                <a:spcPts val="0"/>
              </a:spcBef>
              <a:spcAft>
                <a:spcPts val="0"/>
              </a:spcAft>
              <a:buNone/>
            </a:pPr>
            <a:r>
              <a:rPr lang="en"/>
              <a:t>Show amount of space that’s available for parking</a:t>
            </a:r>
            <a:endParaRPr/>
          </a:p>
          <a:p>
            <a:pPr marL="0" lvl="0" indent="0" algn="l" rtl="0">
              <a:spcBef>
                <a:spcPts val="0"/>
              </a:spcBef>
              <a:spcAft>
                <a:spcPts val="0"/>
              </a:spcAft>
              <a:buNone/>
            </a:pPr>
            <a:r>
              <a:rPr lang="en"/>
              <a:t>Talk about limiting factors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51229d3381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51229d3381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about why it’s special (historical fabric) - urban fabric, strong sense of community, etc. </a:t>
            </a:r>
            <a:endParaRPr/>
          </a:p>
          <a:p>
            <a:pPr marL="0" lvl="0" indent="0" algn="l" rtl="0">
              <a:spcBef>
                <a:spcPts val="0"/>
              </a:spcBef>
              <a:spcAft>
                <a:spcPts val="0"/>
              </a:spcAft>
              <a:buNone/>
            </a:pPr>
            <a:r>
              <a:rPr lang="en"/>
              <a:t>Vibrant, live, work, play</a:t>
            </a:r>
            <a:endParaRPr/>
          </a:p>
          <a:p>
            <a:pPr marL="0" lvl="0" indent="0" algn="l" rtl="0">
              <a:spcBef>
                <a:spcPts val="0"/>
              </a:spcBef>
              <a:spcAft>
                <a:spcPts val="0"/>
              </a:spcAft>
              <a:buNone/>
            </a:pPr>
            <a:r>
              <a:rPr lang="en"/>
              <a:t>Make more walkable, bikeable, better use of parking, better entrance (more presence)</a:t>
            </a:r>
            <a:endParaRPr/>
          </a:p>
          <a:p>
            <a:pPr marL="0" lvl="0" indent="0" algn="l" rtl="0">
              <a:spcBef>
                <a:spcPts val="0"/>
              </a:spcBef>
              <a:spcAft>
                <a:spcPts val="0"/>
              </a:spcAft>
              <a:buNone/>
            </a:pPr>
            <a:r>
              <a:rPr lang="en"/>
              <a:t>Move slides for sense of place here</a:t>
            </a:r>
            <a:endParaRPr/>
          </a:p>
          <a:p>
            <a:pPr marL="0" lvl="0" indent="0" algn="l" rtl="0">
              <a:spcBef>
                <a:spcPts val="0"/>
              </a:spcBef>
              <a:spcAft>
                <a:spcPts val="0"/>
              </a:spcAft>
              <a:buNone/>
            </a:pPr>
            <a:r>
              <a:rPr lang="en"/>
              <a:t>Some of sense of place eroded over time and talk about issues</a:t>
            </a:r>
            <a:endParaRPr/>
          </a:p>
          <a:p>
            <a:pPr marL="0" lvl="0" indent="0" algn="l" rtl="0">
              <a:spcBef>
                <a:spcPts val="0"/>
              </a:spcBef>
              <a:spcAft>
                <a:spcPts val="0"/>
              </a:spcAft>
              <a:buNone/>
            </a:pPr>
            <a:r>
              <a:rPr lang="en"/>
              <a:t>Entrance, pedestrians, facilities for people on foot</a:t>
            </a:r>
            <a:endParaRPr/>
          </a:p>
          <a:p>
            <a:pPr marL="0" lvl="0" indent="0" algn="l" rtl="0">
              <a:spcBef>
                <a:spcPts val="0"/>
              </a:spcBef>
              <a:spcAft>
                <a:spcPts val="0"/>
              </a:spcAft>
              <a:buNone/>
            </a:pPr>
            <a:r>
              <a:rPr lang="en"/>
              <a:t>Flooding causing concerns because some streets might not be available (rising sea level)</a:t>
            </a:r>
            <a:endParaRPr/>
          </a:p>
          <a:p>
            <a:pPr marL="0" lvl="0" indent="0" algn="l" rtl="0">
              <a:spcBef>
                <a:spcPts val="0"/>
              </a:spcBef>
              <a:spcAft>
                <a:spcPts val="0"/>
              </a:spcAft>
              <a:buNone/>
            </a:pPr>
            <a:r>
              <a:rPr lang="en"/>
              <a:t>Pattern of parking use - existing/where/owned by whom</a:t>
            </a:r>
            <a:endParaRPr/>
          </a:p>
          <a:p>
            <a:pPr marL="0" lvl="0" indent="0" algn="l" rtl="0">
              <a:spcBef>
                <a:spcPts val="0"/>
              </a:spcBef>
              <a:spcAft>
                <a:spcPts val="0"/>
              </a:spcAft>
              <a:buNone/>
            </a:pPr>
            <a:r>
              <a:rPr lang="en"/>
              <a:t>Show amount of space that’s available for parking</a:t>
            </a:r>
            <a:endParaRPr/>
          </a:p>
          <a:p>
            <a:pPr marL="0" lvl="0" indent="0" algn="l" rtl="0">
              <a:spcBef>
                <a:spcPts val="0"/>
              </a:spcBef>
              <a:spcAft>
                <a:spcPts val="0"/>
              </a:spcAft>
              <a:buNone/>
            </a:pPr>
            <a:r>
              <a:rPr lang="en"/>
              <a:t>Talk about limiting factors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594fc177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594fc17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Font typeface="Avenir"/>
              <a:buNone/>
              <a:defRPr sz="2800">
                <a:solidFill>
                  <a:schemeClr val="dk1"/>
                </a:solidFill>
                <a:latin typeface="Avenir"/>
                <a:ea typeface="Avenir"/>
                <a:cs typeface="Avenir"/>
                <a:sym typeface="Aveni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Avenir"/>
              <a:buChar char="●"/>
              <a:defRPr sz="1800">
                <a:solidFill>
                  <a:schemeClr val="dk2"/>
                </a:solidFill>
                <a:latin typeface="Avenir"/>
                <a:ea typeface="Avenir"/>
                <a:cs typeface="Avenir"/>
                <a:sym typeface="Avenir"/>
              </a:defRPr>
            </a:lvl1pPr>
            <a:lvl2pPr marL="914400" lvl="1" indent="-317500">
              <a:lnSpc>
                <a:spcPct val="115000"/>
              </a:lnSpc>
              <a:spcBef>
                <a:spcPts val="1600"/>
              </a:spcBef>
              <a:spcAft>
                <a:spcPts val="0"/>
              </a:spcAft>
              <a:buClr>
                <a:schemeClr val="dk2"/>
              </a:buClr>
              <a:buSzPts val="1400"/>
              <a:buFont typeface="Avenir"/>
              <a:buChar char="○"/>
              <a:defRPr>
                <a:solidFill>
                  <a:schemeClr val="dk2"/>
                </a:solidFill>
                <a:latin typeface="Avenir"/>
                <a:ea typeface="Avenir"/>
                <a:cs typeface="Avenir"/>
                <a:sym typeface="Avenir"/>
              </a:defRPr>
            </a:lvl2pPr>
            <a:lvl3pPr marL="1371600" lvl="2" indent="-317500">
              <a:lnSpc>
                <a:spcPct val="115000"/>
              </a:lnSpc>
              <a:spcBef>
                <a:spcPts val="1600"/>
              </a:spcBef>
              <a:spcAft>
                <a:spcPts val="0"/>
              </a:spcAft>
              <a:buClr>
                <a:schemeClr val="dk2"/>
              </a:buClr>
              <a:buSzPts val="1400"/>
              <a:buFont typeface="Avenir"/>
              <a:buChar char="■"/>
              <a:defRPr>
                <a:solidFill>
                  <a:schemeClr val="dk2"/>
                </a:solidFill>
                <a:latin typeface="Avenir"/>
                <a:ea typeface="Avenir"/>
                <a:cs typeface="Avenir"/>
                <a:sym typeface="Avenir"/>
              </a:defRPr>
            </a:lvl3pPr>
            <a:lvl4pPr marL="1828800" lvl="3" indent="-317500">
              <a:lnSpc>
                <a:spcPct val="115000"/>
              </a:lnSpc>
              <a:spcBef>
                <a:spcPts val="1600"/>
              </a:spcBef>
              <a:spcAft>
                <a:spcPts val="0"/>
              </a:spcAft>
              <a:buClr>
                <a:schemeClr val="dk2"/>
              </a:buClr>
              <a:buSzPts val="1400"/>
              <a:buFont typeface="Avenir"/>
              <a:buChar char="●"/>
              <a:defRPr>
                <a:solidFill>
                  <a:schemeClr val="dk2"/>
                </a:solidFill>
                <a:latin typeface="Avenir"/>
                <a:ea typeface="Avenir"/>
                <a:cs typeface="Avenir"/>
                <a:sym typeface="Avenir"/>
              </a:defRPr>
            </a:lvl4pPr>
            <a:lvl5pPr marL="2286000" lvl="4" indent="-317500">
              <a:lnSpc>
                <a:spcPct val="115000"/>
              </a:lnSpc>
              <a:spcBef>
                <a:spcPts val="1600"/>
              </a:spcBef>
              <a:spcAft>
                <a:spcPts val="0"/>
              </a:spcAft>
              <a:buClr>
                <a:schemeClr val="dk2"/>
              </a:buClr>
              <a:buSzPts val="1400"/>
              <a:buFont typeface="Avenir"/>
              <a:buChar char="○"/>
              <a:defRPr>
                <a:solidFill>
                  <a:schemeClr val="dk2"/>
                </a:solidFill>
                <a:latin typeface="Avenir"/>
                <a:ea typeface="Avenir"/>
                <a:cs typeface="Avenir"/>
                <a:sym typeface="Avenir"/>
              </a:defRPr>
            </a:lvl5pPr>
            <a:lvl6pPr marL="2743200" lvl="5" indent="-317500">
              <a:lnSpc>
                <a:spcPct val="115000"/>
              </a:lnSpc>
              <a:spcBef>
                <a:spcPts val="1600"/>
              </a:spcBef>
              <a:spcAft>
                <a:spcPts val="0"/>
              </a:spcAft>
              <a:buClr>
                <a:schemeClr val="dk2"/>
              </a:buClr>
              <a:buSzPts val="1400"/>
              <a:buFont typeface="Avenir"/>
              <a:buChar char="■"/>
              <a:defRPr>
                <a:solidFill>
                  <a:schemeClr val="dk2"/>
                </a:solidFill>
                <a:latin typeface="Avenir"/>
                <a:ea typeface="Avenir"/>
                <a:cs typeface="Avenir"/>
                <a:sym typeface="Avenir"/>
              </a:defRPr>
            </a:lvl6pPr>
            <a:lvl7pPr marL="3200400" lvl="6" indent="-317500">
              <a:lnSpc>
                <a:spcPct val="115000"/>
              </a:lnSpc>
              <a:spcBef>
                <a:spcPts val="1600"/>
              </a:spcBef>
              <a:spcAft>
                <a:spcPts val="0"/>
              </a:spcAft>
              <a:buClr>
                <a:schemeClr val="dk2"/>
              </a:buClr>
              <a:buSzPts val="1400"/>
              <a:buFont typeface="Avenir"/>
              <a:buChar char="●"/>
              <a:defRPr>
                <a:solidFill>
                  <a:schemeClr val="dk2"/>
                </a:solidFill>
                <a:latin typeface="Avenir"/>
                <a:ea typeface="Avenir"/>
                <a:cs typeface="Avenir"/>
                <a:sym typeface="Avenir"/>
              </a:defRPr>
            </a:lvl7pPr>
            <a:lvl8pPr marL="3657600" lvl="7" indent="-317500">
              <a:lnSpc>
                <a:spcPct val="115000"/>
              </a:lnSpc>
              <a:spcBef>
                <a:spcPts val="1600"/>
              </a:spcBef>
              <a:spcAft>
                <a:spcPts val="0"/>
              </a:spcAft>
              <a:buClr>
                <a:schemeClr val="dk2"/>
              </a:buClr>
              <a:buSzPts val="1400"/>
              <a:buFont typeface="Avenir"/>
              <a:buChar char="○"/>
              <a:defRPr>
                <a:solidFill>
                  <a:schemeClr val="dk2"/>
                </a:solidFill>
                <a:latin typeface="Avenir"/>
                <a:ea typeface="Avenir"/>
                <a:cs typeface="Avenir"/>
                <a:sym typeface="Avenir"/>
              </a:defRPr>
            </a:lvl8pPr>
            <a:lvl9pPr marL="4114800" lvl="8" indent="-317500">
              <a:lnSpc>
                <a:spcPct val="115000"/>
              </a:lnSpc>
              <a:spcBef>
                <a:spcPts val="1600"/>
              </a:spcBef>
              <a:spcAft>
                <a:spcPts val="1600"/>
              </a:spcAft>
              <a:buClr>
                <a:schemeClr val="dk2"/>
              </a:buClr>
              <a:buSzPts val="1400"/>
              <a:buFont typeface="Avenir"/>
              <a:buChar char="■"/>
              <a:defRPr>
                <a:solidFill>
                  <a:schemeClr val="dk2"/>
                </a:solidFill>
                <a:latin typeface="Avenir"/>
                <a:ea typeface="Avenir"/>
                <a:cs typeface="Avenir"/>
                <a:sym typeface="Avenir"/>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5"/>
          <p:cNvPicPr preferRelativeResize="0"/>
          <p:nvPr/>
        </p:nvPicPr>
        <p:blipFill rotWithShape="1">
          <a:blip r:embed="rId3">
            <a:alphaModFix amt="18000"/>
          </a:blip>
          <a:srcRect l="11111"/>
          <a:stretch/>
        </p:blipFill>
        <p:spPr>
          <a:xfrm>
            <a:off x="0" y="0"/>
            <a:ext cx="9144000" cy="5143500"/>
          </a:xfrm>
          <a:prstGeom prst="rect">
            <a:avLst/>
          </a:prstGeom>
          <a:noFill/>
          <a:ln>
            <a:noFill/>
          </a:ln>
        </p:spPr>
      </p:pic>
      <p:sp>
        <p:nvSpPr>
          <p:cNvPr id="100" name="Google Shape;100;p2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Avenir"/>
                <a:ea typeface="Avenir"/>
                <a:cs typeface="Avenir"/>
                <a:sym typeface="Avenir"/>
              </a:rPr>
              <a:t>The Village of Essex</a:t>
            </a:r>
            <a:endParaRPr>
              <a:latin typeface="Avenir"/>
              <a:ea typeface="Avenir"/>
              <a:cs typeface="Avenir"/>
              <a:sym typeface="Avenir"/>
            </a:endParaRPr>
          </a:p>
          <a:p>
            <a:pPr marL="0" lvl="0" indent="0" algn="ctr" rtl="0">
              <a:spcBef>
                <a:spcPts val="0"/>
              </a:spcBef>
              <a:spcAft>
                <a:spcPts val="0"/>
              </a:spcAft>
              <a:buNone/>
            </a:pPr>
            <a:r>
              <a:rPr lang="en" sz="3600" i="1">
                <a:latin typeface="Avenir"/>
                <a:ea typeface="Avenir"/>
                <a:cs typeface="Avenir"/>
                <a:sym typeface="Avenir"/>
              </a:rPr>
              <a:t>Transportation Master Plan</a:t>
            </a:r>
            <a:endParaRPr sz="3600" i="1">
              <a:latin typeface="Avenir"/>
              <a:ea typeface="Avenir"/>
              <a:cs typeface="Avenir"/>
              <a:sym typeface="Avenir"/>
            </a:endParaRPr>
          </a:p>
        </p:txBody>
      </p:sp>
      <p:sp>
        <p:nvSpPr>
          <p:cNvPr id="101" name="Google Shape;101;p25"/>
          <p:cNvSpPr txBox="1">
            <a:spLocks noGrp="1"/>
          </p:cNvSpPr>
          <p:nvPr>
            <p:ph type="subTitle" idx="1"/>
          </p:nvPr>
        </p:nvSpPr>
        <p:spPr>
          <a:xfrm>
            <a:off x="311700" y="2834125"/>
            <a:ext cx="8520600" cy="17685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2000">
                <a:solidFill>
                  <a:srgbClr val="434343"/>
                </a:solidFill>
                <a:latin typeface="Avenir"/>
                <a:ea typeface="Avenir"/>
                <a:cs typeface="Avenir"/>
                <a:sym typeface="Avenir"/>
              </a:rPr>
              <a:t>Andrew Clark, Yogesh Yagnik, </a:t>
            </a:r>
            <a:r>
              <a:rPr lang="en" sz="2000">
                <a:solidFill>
                  <a:srgbClr val="434343"/>
                </a:solidFill>
              </a:rPr>
              <a:t>Stephanie Bogue, Sheila Khayami</a:t>
            </a:r>
            <a:endParaRPr sz="2000">
              <a:solidFill>
                <a:srgbClr val="434343"/>
              </a:solidFill>
              <a:latin typeface="Avenir"/>
              <a:ea typeface="Avenir"/>
              <a:cs typeface="Avenir"/>
              <a:sym typeface="Avenir"/>
            </a:endParaRPr>
          </a:p>
          <a:p>
            <a:pPr marL="0" lvl="0" indent="0" algn="ctr" rtl="0">
              <a:lnSpc>
                <a:spcPct val="150000"/>
              </a:lnSpc>
              <a:spcBef>
                <a:spcPts val="0"/>
              </a:spcBef>
              <a:spcAft>
                <a:spcPts val="0"/>
              </a:spcAft>
              <a:buNone/>
            </a:pPr>
            <a:r>
              <a:rPr lang="en" sz="1800">
                <a:solidFill>
                  <a:srgbClr val="434343"/>
                </a:solidFill>
                <a:latin typeface="Avenir"/>
                <a:ea typeface="Avenir"/>
                <a:cs typeface="Avenir"/>
                <a:sym typeface="Avenir"/>
              </a:rPr>
              <a:t>Department of Civil Engineering</a:t>
            </a:r>
            <a:endParaRPr sz="1800">
              <a:solidFill>
                <a:srgbClr val="434343"/>
              </a:solidFill>
              <a:latin typeface="Avenir"/>
              <a:ea typeface="Avenir"/>
              <a:cs typeface="Avenir"/>
              <a:sym typeface="Avenir"/>
            </a:endParaRPr>
          </a:p>
          <a:p>
            <a:pPr marL="0" lvl="0" indent="0" algn="ctr" rtl="0">
              <a:lnSpc>
                <a:spcPct val="150000"/>
              </a:lnSpc>
              <a:spcBef>
                <a:spcPts val="0"/>
              </a:spcBef>
              <a:spcAft>
                <a:spcPts val="0"/>
              </a:spcAft>
              <a:buNone/>
            </a:pPr>
            <a:r>
              <a:rPr lang="en" sz="1800">
                <a:solidFill>
                  <a:srgbClr val="434343"/>
                </a:solidFill>
                <a:latin typeface="Avenir"/>
                <a:ea typeface="Avenir"/>
                <a:cs typeface="Avenir"/>
                <a:sym typeface="Avenir"/>
              </a:rPr>
              <a:t>University of Connecticut</a:t>
            </a:r>
            <a:endParaRPr sz="1600">
              <a:solidFill>
                <a:srgbClr val="434343"/>
              </a:solidFill>
              <a:latin typeface="Avenir"/>
              <a:ea typeface="Avenir"/>
              <a:cs typeface="Avenir"/>
              <a:sym typeface="Aveni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4"/>
        <p:cNvGrpSpPr/>
        <p:nvPr/>
      </p:nvGrpSpPr>
      <p:grpSpPr>
        <a:xfrm>
          <a:off x="0" y="0"/>
          <a:ext cx="0" cy="0"/>
          <a:chOff x="0" y="0"/>
          <a:chExt cx="0" cy="0"/>
        </a:xfrm>
      </p:grpSpPr>
      <p:pic>
        <p:nvPicPr>
          <p:cNvPr id="155" name="Google Shape;155;p34"/>
          <p:cNvPicPr preferRelativeResize="0"/>
          <p:nvPr/>
        </p:nvPicPr>
        <p:blipFill rotWithShape="1">
          <a:blip r:embed="rId3">
            <a:alphaModFix/>
          </a:blip>
          <a:srcRect l="12203"/>
          <a:stretch/>
        </p:blipFill>
        <p:spPr>
          <a:xfrm>
            <a:off x="0" y="-100"/>
            <a:ext cx="9144003" cy="5143500"/>
          </a:xfrm>
          <a:prstGeom prst="rect">
            <a:avLst/>
          </a:prstGeom>
          <a:noFill/>
          <a:ln>
            <a:noFill/>
          </a:ln>
        </p:spPr>
      </p:pic>
      <p:sp>
        <p:nvSpPr>
          <p:cNvPr id="156" name="Google Shape;156;p34"/>
          <p:cNvSpPr txBox="1"/>
          <p:nvPr/>
        </p:nvSpPr>
        <p:spPr>
          <a:xfrm>
            <a:off x="0" y="4614200"/>
            <a:ext cx="1576500" cy="529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200">
                <a:latin typeface="Avenir"/>
                <a:ea typeface="Avenir"/>
                <a:cs typeface="Avenir"/>
                <a:sym typeface="Avenir"/>
              </a:rPr>
              <a:t>Source: Google Maps &amp; StreetMix</a:t>
            </a:r>
            <a:endParaRPr sz="1200">
              <a:latin typeface="Avenir"/>
              <a:ea typeface="Avenir"/>
              <a:cs typeface="Avenir"/>
              <a:sym typeface="Avenir"/>
            </a:endParaRPr>
          </a:p>
        </p:txBody>
      </p:sp>
      <p:sp>
        <p:nvSpPr>
          <p:cNvPr id="157" name="Google Shape;157;p34"/>
          <p:cNvSpPr txBox="1"/>
          <p:nvPr/>
        </p:nvSpPr>
        <p:spPr>
          <a:xfrm>
            <a:off x="1576500" y="4632950"/>
            <a:ext cx="497400" cy="5292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nir"/>
                <a:ea typeface="Avenir"/>
                <a:cs typeface="Avenir"/>
                <a:sym typeface="Avenir"/>
              </a:rPr>
              <a:t>5’</a:t>
            </a:r>
            <a:endParaRPr>
              <a:latin typeface="Avenir"/>
              <a:ea typeface="Avenir"/>
              <a:cs typeface="Avenir"/>
              <a:sym typeface="Avenir"/>
            </a:endParaRPr>
          </a:p>
        </p:txBody>
      </p:sp>
      <p:sp>
        <p:nvSpPr>
          <p:cNvPr id="158" name="Google Shape;158;p34"/>
          <p:cNvSpPr txBox="1"/>
          <p:nvPr/>
        </p:nvSpPr>
        <p:spPr>
          <a:xfrm>
            <a:off x="2032500" y="4632950"/>
            <a:ext cx="801000" cy="5292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nir"/>
                <a:ea typeface="Avenir"/>
                <a:cs typeface="Avenir"/>
                <a:sym typeface="Avenir"/>
              </a:rPr>
              <a:t>8.5’</a:t>
            </a:r>
            <a:endParaRPr>
              <a:latin typeface="Avenir"/>
              <a:ea typeface="Avenir"/>
              <a:cs typeface="Avenir"/>
              <a:sym typeface="Avenir"/>
            </a:endParaRPr>
          </a:p>
        </p:txBody>
      </p:sp>
      <p:sp>
        <p:nvSpPr>
          <p:cNvPr id="159" name="Google Shape;159;p34"/>
          <p:cNvSpPr txBox="1"/>
          <p:nvPr/>
        </p:nvSpPr>
        <p:spPr>
          <a:xfrm>
            <a:off x="2833500" y="4632950"/>
            <a:ext cx="2192400" cy="5292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nir"/>
                <a:ea typeface="Avenir"/>
                <a:cs typeface="Avenir"/>
                <a:sym typeface="Avenir"/>
              </a:rPr>
              <a:t>23’</a:t>
            </a:r>
            <a:endParaRPr>
              <a:latin typeface="Avenir"/>
              <a:ea typeface="Avenir"/>
              <a:cs typeface="Avenir"/>
              <a:sym typeface="Avenir"/>
            </a:endParaRPr>
          </a:p>
        </p:txBody>
      </p:sp>
      <p:sp>
        <p:nvSpPr>
          <p:cNvPr id="160" name="Google Shape;160;p34"/>
          <p:cNvSpPr txBox="1"/>
          <p:nvPr/>
        </p:nvSpPr>
        <p:spPr>
          <a:xfrm>
            <a:off x="5025900" y="4632950"/>
            <a:ext cx="801000" cy="5292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nir"/>
                <a:ea typeface="Avenir"/>
                <a:cs typeface="Avenir"/>
                <a:sym typeface="Avenir"/>
              </a:rPr>
              <a:t>8.5’</a:t>
            </a:r>
            <a:endParaRPr>
              <a:latin typeface="Avenir"/>
              <a:ea typeface="Avenir"/>
              <a:cs typeface="Avenir"/>
              <a:sym typeface="Avenir"/>
            </a:endParaRPr>
          </a:p>
        </p:txBody>
      </p:sp>
      <p:sp>
        <p:nvSpPr>
          <p:cNvPr id="161" name="Google Shape;161;p34"/>
          <p:cNvSpPr txBox="1"/>
          <p:nvPr/>
        </p:nvSpPr>
        <p:spPr>
          <a:xfrm>
            <a:off x="5826900" y="4632950"/>
            <a:ext cx="497400" cy="5292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nir"/>
                <a:ea typeface="Avenir"/>
                <a:cs typeface="Avenir"/>
                <a:sym typeface="Avenir"/>
              </a:rPr>
              <a:t>5’</a:t>
            </a:r>
            <a:endParaRPr>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65"/>
        <p:cNvGrpSpPr/>
        <p:nvPr/>
      </p:nvGrpSpPr>
      <p:grpSpPr>
        <a:xfrm>
          <a:off x="0" y="0"/>
          <a:ext cx="0" cy="0"/>
          <a:chOff x="0" y="0"/>
          <a:chExt cx="0" cy="0"/>
        </a:xfrm>
      </p:grpSpPr>
      <p:sp>
        <p:nvSpPr>
          <p:cNvPr id="166" name="Google Shape;166;p35"/>
          <p:cNvSpPr txBox="1"/>
          <p:nvPr/>
        </p:nvSpPr>
        <p:spPr>
          <a:xfrm>
            <a:off x="0" y="4614200"/>
            <a:ext cx="1576500" cy="529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200">
                <a:latin typeface="Avenir"/>
                <a:ea typeface="Avenir"/>
                <a:cs typeface="Avenir"/>
                <a:sym typeface="Avenir"/>
              </a:rPr>
              <a:t>Source: Google Maps &amp; StreetMix</a:t>
            </a:r>
            <a:endParaRPr sz="1200">
              <a:latin typeface="Avenir"/>
              <a:ea typeface="Avenir"/>
              <a:cs typeface="Avenir"/>
              <a:sym typeface="Avenir"/>
            </a:endParaRPr>
          </a:p>
        </p:txBody>
      </p:sp>
      <p:pic>
        <p:nvPicPr>
          <p:cNvPr id="167" name="Google Shape;167;p35"/>
          <p:cNvPicPr preferRelativeResize="0"/>
          <p:nvPr/>
        </p:nvPicPr>
        <p:blipFill rotWithShape="1">
          <a:blip r:embed="rId3">
            <a:alphaModFix/>
          </a:blip>
          <a:srcRect r="16443"/>
          <a:stretch/>
        </p:blipFill>
        <p:spPr>
          <a:xfrm>
            <a:off x="0" y="0"/>
            <a:ext cx="9143998" cy="5143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71"/>
        <p:cNvGrpSpPr/>
        <p:nvPr/>
      </p:nvGrpSpPr>
      <p:grpSpPr>
        <a:xfrm>
          <a:off x="0" y="0"/>
          <a:ext cx="0" cy="0"/>
          <a:chOff x="0" y="0"/>
          <a:chExt cx="0" cy="0"/>
        </a:xfrm>
      </p:grpSpPr>
      <p:pic>
        <p:nvPicPr>
          <p:cNvPr id="172" name="Google Shape;172;p36"/>
          <p:cNvPicPr preferRelativeResize="0"/>
          <p:nvPr/>
        </p:nvPicPr>
        <p:blipFill>
          <a:blip r:embed="rId3">
            <a:alphaModFix/>
          </a:blip>
          <a:stretch>
            <a:fillRect/>
          </a:stretch>
        </p:blipFill>
        <p:spPr>
          <a:xfrm>
            <a:off x="0" y="0"/>
            <a:ext cx="9143999" cy="5143500"/>
          </a:xfrm>
          <a:prstGeom prst="rect">
            <a:avLst/>
          </a:prstGeom>
          <a:noFill/>
          <a:ln>
            <a:noFill/>
          </a:ln>
        </p:spPr>
      </p:pic>
      <p:sp>
        <p:nvSpPr>
          <p:cNvPr id="173" name="Google Shape;173;p36"/>
          <p:cNvSpPr txBox="1"/>
          <p:nvPr/>
        </p:nvSpPr>
        <p:spPr>
          <a:xfrm>
            <a:off x="0" y="4614200"/>
            <a:ext cx="1553400" cy="529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200">
                <a:latin typeface="Avenir"/>
                <a:ea typeface="Avenir"/>
                <a:cs typeface="Avenir"/>
                <a:sym typeface="Avenir"/>
              </a:rPr>
              <a:t>Source: Google Maps &amp; StreetMix</a:t>
            </a:r>
            <a:endParaRPr sz="1200">
              <a:latin typeface="Avenir"/>
              <a:ea typeface="Avenir"/>
              <a:cs typeface="Avenir"/>
              <a:sym typeface="Avenir"/>
            </a:endParaRPr>
          </a:p>
        </p:txBody>
      </p:sp>
      <p:sp>
        <p:nvSpPr>
          <p:cNvPr id="174" name="Google Shape;174;p36"/>
          <p:cNvSpPr txBox="1"/>
          <p:nvPr/>
        </p:nvSpPr>
        <p:spPr>
          <a:xfrm>
            <a:off x="4022375" y="4614125"/>
            <a:ext cx="2108100" cy="5292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nir"/>
                <a:ea typeface="Avenir"/>
                <a:cs typeface="Avenir"/>
                <a:sym typeface="Avenir"/>
              </a:rPr>
              <a:t>21’</a:t>
            </a:r>
            <a:endParaRPr>
              <a:latin typeface="Avenir"/>
              <a:ea typeface="Avenir"/>
              <a:cs typeface="Avenir"/>
              <a:sym typeface="Avenir"/>
            </a:endParaRPr>
          </a:p>
        </p:txBody>
      </p:sp>
      <p:sp>
        <p:nvSpPr>
          <p:cNvPr id="175" name="Google Shape;175;p36"/>
          <p:cNvSpPr txBox="1"/>
          <p:nvPr/>
        </p:nvSpPr>
        <p:spPr>
          <a:xfrm>
            <a:off x="3026800" y="4614125"/>
            <a:ext cx="995700" cy="5292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nir"/>
                <a:ea typeface="Avenir"/>
                <a:cs typeface="Avenir"/>
                <a:sym typeface="Avenir"/>
              </a:rPr>
              <a:t>10’</a:t>
            </a:r>
            <a:endParaRPr>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79"/>
        <p:cNvGrpSpPr/>
        <p:nvPr/>
      </p:nvGrpSpPr>
      <p:grpSpPr>
        <a:xfrm>
          <a:off x="0" y="0"/>
          <a:ext cx="0" cy="0"/>
          <a:chOff x="0" y="0"/>
          <a:chExt cx="0" cy="0"/>
        </a:xfrm>
      </p:grpSpPr>
      <p:pic>
        <p:nvPicPr>
          <p:cNvPr id="180" name="Google Shape;180;p37"/>
          <p:cNvPicPr preferRelativeResize="0"/>
          <p:nvPr/>
        </p:nvPicPr>
        <p:blipFill>
          <a:blip r:embed="rId3">
            <a:alphaModFix/>
          </a:blip>
          <a:stretch>
            <a:fillRect/>
          </a:stretch>
        </p:blipFill>
        <p:spPr>
          <a:xfrm>
            <a:off x="0" y="0"/>
            <a:ext cx="9143999" cy="5143500"/>
          </a:xfrm>
          <a:prstGeom prst="rect">
            <a:avLst/>
          </a:prstGeom>
          <a:noFill/>
          <a:ln>
            <a:noFill/>
          </a:ln>
        </p:spPr>
      </p:pic>
      <p:sp>
        <p:nvSpPr>
          <p:cNvPr id="181" name="Google Shape;181;p37"/>
          <p:cNvSpPr txBox="1"/>
          <p:nvPr/>
        </p:nvSpPr>
        <p:spPr>
          <a:xfrm>
            <a:off x="0" y="4614200"/>
            <a:ext cx="1576500" cy="529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200">
                <a:latin typeface="Avenir"/>
                <a:ea typeface="Avenir"/>
                <a:cs typeface="Avenir"/>
                <a:sym typeface="Avenir"/>
              </a:rPr>
              <a:t>Source: Google Maps &amp; StreetMix</a:t>
            </a:r>
            <a:endParaRPr sz="1200">
              <a:latin typeface="Avenir"/>
              <a:ea typeface="Avenir"/>
              <a:cs typeface="Avenir"/>
              <a:sym typeface="Avenir"/>
            </a:endParaRPr>
          </a:p>
        </p:txBody>
      </p:sp>
      <p:sp>
        <p:nvSpPr>
          <p:cNvPr id="182" name="Google Shape;182;p37"/>
          <p:cNvSpPr txBox="1"/>
          <p:nvPr/>
        </p:nvSpPr>
        <p:spPr>
          <a:xfrm>
            <a:off x="3009925" y="4614200"/>
            <a:ext cx="810000" cy="5292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nir"/>
                <a:ea typeface="Avenir"/>
                <a:cs typeface="Avenir"/>
                <a:sym typeface="Avenir"/>
              </a:rPr>
              <a:t>8’</a:t>
            </a:r>
            <a:endParaRPr>
              <a:latin typeface="Avenir"/>
              <a:ea typeface="Avenir"/>
              <a:cs typeface="Avenir"/>
              <a:sym typeface="Avenir"/>
            </a:endParaRPr>
          </a:p>
        </p:txBody>
      </p:sp>
      <p:sp>
        <p:nvSpPr>
          <p:cNvPr id="183" name="Google Shape;183;p37"/>
          <p:cNvSpPr txBox="1"/>
          <p:nvPr/>
        </p:nvSpPr>
        <p:spPr>
          <a:xfrm>
            <a:off x="3819925" y="4614200"/>
            <a:ext cx="1509300" cy="5292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nir"/>
                <a:ea typeface="Avenir"/>
                <a:cs typeface="Avenir"/>
                <a:sym typeface="Avenir"/>
              </a:rPr>
              <a:t>15’</a:t>
            </a:r>
            <a:endParaRPr>
              <a:latin typeface="Avenir"/>
              <a:ea typeface="Avenir"/>
              <a:cs typeface="Avenir"/>
              <a:sym typeface="Avenir"/>
            </a:endParaRPr>
          </a:p>
        </p:txBody>
      </p:sp>
      <p:sp>
        <p:nvSpPr>
          <p:cNvPr id="184" name="Google Shape;184;p37"/>
          <p:cNvSpPr txBox="1"/>
          <p:nvPr/>
        </p:nvSpPr>
        <p:spPr>
          <a:xfrm>
            <a:off x="5329225" y="4614200"/>
            <a:ext cx="810000" cy="5292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nir"/>
                <a:ea typeface="Avenir"/>
                <a:cs typeface="Avenir"/>
                <a:sym typeface="Avenir"/>
              </a:rPr>
              <a:t>8’</a:t>
            </a:r>
            <a:endParaRPr>
              <a:latin typeface="Avenir"/>
              <a:ea typeface="Avenir"/>
              <a:cs typeface="Avenir"/>
              <a:sym typeface="Aveni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88"/>
        <p:cNvGrpSpPr/>
        <p:nvPr/>
      </p:nvGrpSpPr>
      <p:grpSpPr>
        <a:xfrm>
          <a:off x="0" y="0"/>
          <a:ext cx="0" cy="0"/>
          <a:chOff x="0" y="0"/>
          <a:chExt cx="0" cy="0"/>
        </a:xfrm>
      </p:grpSpPr>
      <p:sp>
        <p:nvSpPr>
          <p:cNvPr id="189" name="Google Shape;189;p38"/>
          <p:cNvSpPr txBox="1"/>
          <p:nvPr/>
        </p:nvSpPr>
        <p:spPr>
          <a:xfrm>
            <a:off x="0" y="4614200"/>
            <a:ext cx="1576500" cy="529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200">
                <a:latin typeface="Avenir"/>
                <a:ea typeface="Avenir"/>
                <a:cs typeface="Avenir"/>
                <a:sym typeface="Avenir"/>
              </a:rPr>
              <a:t>Source: Google Maps &amp; StreetMix</a:t>
            </a:r>
            <a:endParaRPr sz="1200">
              <a:latin typeface="Avenir"/>
              <a:ea typeface="Avenir"/>
              <a:cs typeface="Avenir"/>
              <a:sym typeface="Avenir"/>
            </a:endParaRPr>
          </a:p>
        </p:txBody>
      </p:sp>
      <p:pic>
        <p:nvPicPr>
          <p:cNvPr id="190" name="Google Shape;190;p38"/>
          <p:cNvPicPr preferRelativeResize="0"/>
          <p:nvPr/>
        </p:nvPicPr>
        <p:blipFill>
          <a:blip r:embed="rId3">
            <a:alphaModFix/>
          </a:blip>
          <a:stretch>
            <a:fillRect/>
          </a:stretch>
        </p:blipFill>
        <p:spPr>
          <a:xfrm>
            <a:off x="0" y="-100"/>
            <a:ext cx="9144001"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94"/>
        <p:cNvGrpSpPr/>
        <p:nvPr/>
      </p:nvGrpSpPr>
      <p:grpSpPr>
        <a:xfrm>
          <a:off x="0" y="0"/>
          <a:ext cx="0" cy="0"/>
          <a:chOff x="0" y="0"/>
          <a:chExt cx="0" cy="0"/>
        </a:xfrm>
      </p:grpSpPr>
      <p:pic>
        <p:nvPicPr>
          <p:cNvPr id="195" name="Google Shape;195;p39"/>
          <p:cNvPicPr preferRelativeResize="0"/>
          <p:nvPr/>
        </p:nvPicPr>
        <p:blipFill>
          <a:blip r:embed="rId3">
            <a:alphaModFix/>
          </a:blip>
          <a:stretch>
            <a:fillRect/>
          </a:stretch>
        </p:blipFill>
        <p:spPr>
          <a:xfrm>
            <a:off x="0" y="0"/>
            <a:ext cx="9144002" cy="5143500"/>
          </a:xfrm>
          <a:prstGeom prst="rect">
            <a:avLst/>
          </a:prstGeom>
          <a:noFill/>
          <a:ln>
            <a:noFill/>
          </a:ln>
        </p:spPr>
      </p:pic>
      <p:sp>
        <p:nvSpPr>
          <p:cNvPr id="196" name="Google Shape;196;p39"/>
          <p:cNvSpPr txBox="1"/>
          <p:nvPr/>
        </p:nvSpPr>
        <p:spPr>
          <a:xfrm>
            <a:off x="0" y="4614200"/>
            <a:ext cx="1564800" cy="529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200">
                <a:latin typeface="Avenir"/>
                <a:ea typeface="Avenir"/>
                <a:cs typeface="Avenir"/>
                <a:sym typeface="Avenir"/>
              </a:rPr>
              <a:t>Source: Google Maps &amp; StreetMix</a:t>
            </a:r>
            <a:endParaRPr sz="1200">
              <a:latin typeface="Avenir"/>
              <a:ea typeface="Avenir"/>
              <a:cs typeface="Avenir"/>
              <a:sym typeface="Avenir"/>
            </a:endParaRPr>
          </a:p>
        </p:txBody>
      </p:sp>
      <p:sp>
        <p:nvSpPr>
          <p:cNvPr id="197" name="Google Shape;197;p39"/>
          <p:cNvSpPr txBox="1"/>
          <p:nvPr/>
        </p:nvSpPr>
        <p:spPr>
          <a:xfrm>
            <a:off x="5058900" y="4614200"/>
            <a:ext cx="776400" cy="5292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nir"/>
                <a:ea typeface="Avenir"/>
                <a:cs typeface="Avenir"/>
                <a:sym typeface="Avenir"/>
              </a:rPr>
              <a:t>8’</a:t>
            </a:r>
            <a:endParaRPr>
              <a:latin typeface="Avenir"/>
              <a:ea typeface="Avenir"/>
              <a:cs typeface="Avenir"/>
              <a:sym typeface="Avenir"/>
            </a:endParaRPr>
          </a:p>
        </p:txBody>
      </p:sp>
      <p:sp>
        <p:nvSpPr>
          <p:cNvPr id="198" name="Google Shape;198;p39"/>
          <p:cNvSpPr txBox="1"/>
          <p:nvPr/>
        </p:nvSpPr>
        <p:spPr>
          <a:xfrm>
            <a:off x="3212925" y="4614200"/>
            <a:ext cx="776400" cy="5292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nir"/>
                <a:ea typeface="Avenir"/>
                <a:cs typeface="Avenir"/>
                <a:sym typeface="Avenir"/>
              </a:rPr>
              <a:t>8’</a:t>
            </a:r>
            <a:endParaRPr>
              <a:latin typeface="Avenir"/>
              <a:ea typeface="Avenir"/>
              <a:cs typeface="Avenir"/>
              <a:sym typeface="Avenir"/>
            </a:endParaRPr>
          </a:p>
        </p:txBody>
      </p:sp>
      <p:sp>
        <p:nvSpPr>
          <p:cNvPr id="199" name="Google Shape;199;p39"/>
          <p:cNvSpPr txBox="1"/>
          <p:nvPr/>
        </p:nvSpPr>
        <p:spPr>
          <a:xfrm>
            <a:off x="3989325" y="4614200"/>
            <a:ext cx="1069500" cy="5292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nir"/>
                <a:ea typeface="Avenir"/>
                <a:cs typeface="Avenir"/>
                <a:sym typeface="Avenir"/>
              </a:rPr>
              <a:t>11’</a:t>
            </a:r>
            <a:endParaRPr>
              <a:latin typeface="Avenir"/>
              <a:ea typeface="Avenir"/>
              <a:cs typeface="Avenir"/>
              <a:sym typeface="Avenir"/>
            </a:endParaRPr>
          </a:p>
        </p:txBody>
      </p:sp>
      <p:sp>
        <p:nvSpPr>
          <p:cNvPr id="200" name="Google Shape;200;p39"/>
          <p:cNvSpPr txBox="1"/>
          <p:nvPr/>
        </p:nvSpPr>
        <p:spPr>
          <a:xfrm>
            <a:off x="5835300" y="4614200"/>
            <a:ext cx="396300" cy="5292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nir"/>
                <a:ea typeface="Avenir"/>
                <a:cs typeface="Avenir"/>
                <a:sym typeface="Avenir"/>
              </a:rPr>
              <a:t>4’</a:t>
            </a:r>
            <a:endParaRPr>
              <a:latin typeface="Avenir"/>
              <a:ea typeface="Avenir"/>
              <a:cs typeface="Avenir"/>
              <a:sym typeface="Avenir"/>
            </a:endParaRPr>
          </a:p>
        </p:txBody>
      </p:sp>
      <p:sp>
        <p:nvSpPr>
          <p:cNvPr id="201" name="Google Shape;201;p39"/>
          <p:cNvSpPr txBox="1"/>
          <p:nvPr/>
        </p:nvSpPr>
        <p:spPr>
          <a:xfrm>
            <a:off x="2884050" y="4614200"/>
            <a:ext cx="328800" cy="5292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300">
                <a:latin typeface="Avenir"/>
                <a:ea typeface="Avenir"/>
                <a:cs typeface="Avenir"/>
                <a:sym typeface="Avenir"/>
              </a:rPr>
              <a:t>3’</a:t>
            </a:r>
            <a:endParaRPr sz="1300">
              <a:latin typeface="Avenir"/>
              <a:ea typeface="Avenir"/>
              <a:cs typeface="Avenir"/>
              <a:sym typeface="Aveni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05"/>
        <p:cNvGrpSpPr/>
        <p:nvPr/>
      </p:nvGrpSpPr>
      <p:grpSpPr>
        <a:xfrm>
          <a:off x="0" y="0"/>
          <a:ext cx="0" cy="0"/>
          <a:chOff x="0" y="0"/>
          <a:chExt cx="0" cy="0"/>
        </a:xfrm>
      </p:grpSpPr>
      <p:sp>
        <p:nvSpPr>
          <p:cNvPr id="206" name="Google Shape;206;p40"/>
          <p:cNvSpPr txBox="1"/>
          <p:nvPr/>
        </p:nvSpPr>
        <p:spPr>
          <a:xfrm>
            <a:off x="0" y="4614200"/>
            <a:ext cx="1564800" cy="529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200">
                <a:latin typeface="Avenir"/>
                <a:ea typeface="Avenir"/>
                <a:cs typeface="Avenir"/>
                <a:sym typeface="Avenir"/>
              </a:rPr>
              <a:t>Source: Google Maps &amp; StreetMix</a:t>
            </a:r>
            <a:endParaRPr sz="1200">
              <a:latin typeface="Avenir"/>
              <a:ea typeface="Avenir"/>
              <a:cs typeface="Avenir"/>
              <a:sym typeface="Avenir"/>
            </a:endParaRPr>
          </a:p>
        </p:txBody>
      </p:sp>
      <p:pic>
        <p:nvPicPr>
          <p:cNvPr id="207" name="Google Shape;207;p40"/>
          <p:cNvPicPr preferRelativeResize="0"/>
          <p:nvPr/>
        </p:nvPicPr>
        <p:blipFill rotWithShape="1">
          <a:blip r:embed="rId3">
            <a:alphaModFix/>
          </a:blip>
          <a:srcRect l="17703" r="7440"/>
          <a:stretch/>
        </p:blipFill>
        <p:spPr>
          <a:xfrm>
            <a:off x="0" y="-100"/>
            <a:ext cx="9143999"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211"/>
        <p:cNvGrpSpPr/>
        <p:nvPr/>
      </p:nvGrpSpPr>
      <p:grpSpPr>
        <a:xfrm>
          <a:off x="0" y="0"/>
          <a:ext cx="0" cy="0"/>
          <a:chOff x="0" y="0"/>
          <a:chExt cx="0" cy="0"/>
        </a:xfrm>
      </p:grpSpPr>
      <p:pic>
        <p:nvPicPr>
          <p:cNvPr id="212" name="Google Shape;212;p41"/>
          <p:cNvPicPr preferRelativeResize="0"/>
          <p:nvPr/>
        </p:nvPicPr>
        <p:blipFill rotWithShape="1">
          <a:blip r:embed="rId3">
            <a:alphaModFix/>
          </a:blip>
          <a:srcRect l="869" t="10963" r="13079" b="3044"/>
          <a:stretch/>
        </p:blipFill>
        <p:spPr>
          <a:xfrm>
            <a:off x="0" y="1600394"/>
            <a:ext cx="4625852" cy="3162106"/>
          </a:xfrm>
          <a:prstGeom prst="rect">
            <a:avLst/>
          </a:prstGeom>
          <a:noFill/>
          <a:ln>
            <a:noFill/>
          </a:ln>
        </p:spPr>
      </p:pic>
      <p:grpSp>
        <p:nvGrpSpPr>
          <p:cNvPr id="213" name="Google Shape;213;p41"/>
          <p:cNvGrpSpPr/>
          <p:nvPr/>
        </p:nvGrpSpPr>
        <p:grpSpPr>
          <a:xfrm>
            <a:off x="4625850" y="1600400"/>
            <a:ext cx="4518300" cy="2059775"/>
            <a:chOff x="4625850" y="230125"/>
            <a:chExt cx="4518300" cy="2059775"/>
          </a:xfrm>
        </p:grpSpPr>
        <p:grpSp>
          <p:nvGrpSpPr>
            <p:cNvPr id="214" name="Google Shape;214;p41"/>
            <p:cNvGrpSpPr/>
            <p:nvPr/>
          </p:nvGrpSpPr>
          <p:grpSpPr>
            <a:xfrm>
              <a:off x="4625850" y="230125"/>
              <a:ext cx="4518300" cy="2059775"/>
              <a:chOff x="4625850" y="230125"/>
              <a:chExt cx="4518300" cy="2059775"/>
            </a:xfrm>
          </p:grpSpPr>
          <p:pic>
            <p:nvPicPr>
              <p:cNvPr id="215" name="Google Shape;215;p41"/>
              <p:cNvPicPr preferRelativeResize="0"/>
              <p:nvPr/>
            </p:nvPicPr>
            <p:blipFill rotWithShape="1">
              <a:blip r:embed="rId4">
                <a:alphaModFix/>
              </a:blip>
              <a:srcRect l="1469" r="1875" b="5731"/>
              <a:stretch/>
            </p:blipFill>
            <p:spPr>
              <a:xfrm>
                <a:off x="4625850" y="230125"/>
                <a:ext cx="4518300" cy="2059700"/>
              </a:xfrm>
              <a:prstGeom prst="rect">
                <a:avLst/>
              </a:prstGeom>
              <a:noFill/>
              <a:ln>
                <a:noFill/>
              </a:ln>
            </p:spPr>
          </p:pic>
          <p:sp>
            <p:nvSpPr>
              <p:cNvPr id="216" name="Google Shape;216;p41"/>
              <p:cNvSpPr/>
              <p:nvPr/>
            </p:nvSpPr>
            <p:spPr>
              <a:xfrm>
                <a:off x="4652541" y="1553400"/>
                <a:ext cx="4301100" cy="736500"/>
              </a:xfrm>
              <a:prstGeom prst="rect">
                <a:avLst/>
              </a:prstGeom>
              <a:solidFill>
                <a:srgbClr val="00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1"/>
              <p:cNvSpPr/>
              <p:nvPr/>
            </p:nvSpPr>
            <p:spPr>
              <a:xfrm>
                <a:off x="4625850" y="1231200"/>
                <a:ext cx="4326600" cy="32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 name="Google Shape;218;p41"/>
            <p:cNvSpPr/>
            <p:nvPr/>
          </p:nvSpPr>
          <p:spPr>
            <a:xfrm>
              <a:off x="4625850" y="873275"/>
              <a:ext cx="4326600" cy="322200"/>
            </a:xfrm>
            <a:prstGeom prst="rect">
              <a:avLst/>
            </a:prstGeom>
            <a:solidFill>
              <a:srgbClr val="00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41"/>
          <p:cNvSpPr txBox="1">
            <a:spLocks noGrp="1"/>
          </p:cNvSpPr>
          <p:nvPr>
            <p:ph type="title" idx="4294967295"/>
          </p:nvPr>
        </p:nvSpPr>
        <p:spPr>
          <a:xfrm>
            <a:off x="311700" y="445025"/>
            <a:ext cx="4176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Existing Parking Count</a:t>
            </a:r>
            <a:endParaRPr/>
          </a:p>
        </p:txBody>
      </p:sp>
      <p:sp>
        <p:nvSpPr>
          <p:cNvPr id="220" name="Google Shape;220;p41"/>
          <p:cNvSpPr txBox="1"/>
          <p:nvPr/>
        </p:nvSpPr>
        <p:spPr>
          <a:xfrm>
            <a:off x="5706450" y="4821300"/>
            <a:ext cx="3437700" cy="322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b="1">
                <a:latin typeface="Avenir"/>
                <a:ea typeface="Avenir"/>
                <a:cs typeface="Avenir"/>
                <a:sym typeface="Avenir"/>
              </a:rPr>
              <a:t>Source: Transportation Study Vol. I</a:t>
            </a:r>
            <a:endParaRPr sz="1200" b="1">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224"/>
        <p:cNvGrpSpPr/>
        <p:nvPr/>
      </p:nvGrpSpPr>
      <p:grpSpPr>
        <a:xfrm>
          <a:off x="0" y="0"/>
          <a:ext cx="0" cy="0"/>
          <a:chOff x="0" y="0"/>
          <a:chExt cx="0" cy="0"/>
        </a:xfrm>
      </p:grpSpPr>
      <p:graphicFrame>
        <p:nvGraphicFramePr>
          <p:cNvPr id="225" name="Google Shape;225;p42"/>
          <p:cNvGraphicFramePr/>
          <p:nvPr/>
        </p:nvGraphicFramePr>
        <p:xfrm>
          <a:off x="2517400" y="1241525"/>
          <a:ext cx="4109200" cy="3601375"/>
        </p:xfrm>
        <a:graphic>
          <a:graphicData uri="http://schemas.openxmlformats.org/drawingml/2006/table">
            <a:tbl>
              <a:tblPr>
                <a:noFill/>
                <a:tableStyleId>{4B16E0B6-57DA-4E91-BC10-FB435E6B3AD8}</a:tableStyleId>
              </a:tblPr>
              <a:tblGrid>
                <a:gridCol w="1834400"/>
                <a:gridCol w="2274800"/>
              </a:tblGrid>
              <a:tr h="797800">
                <a:tc>
                  <a:txBody>
                    <a:bodyPr/>
                    <a:lstStyle/>
                    <a:p>
                      <a:pPr marL="0" lvl="0" indent="0" algn="ctr" rtl="0">
                        <a:spcBef>
                          <a:spcPts val="0"/>
                        </a:spcBef>
                        <a:spcAft>
                          <a:spcPts val="0"/>
                        </a:spcAft>
                        <a:buNone/>
                      </a:pPr>
                      <a:r>
                        <a:rPr lang="en">
                          <a:solidFill>
                            <a:srgbClr val="FFFFFF"/>
                          </a:solidFill>
                        </a:rPr>
                        <a:t>Location</a:t>
                      </a:r>
                      <a:endParaRPr>
                        <a:solidFill>
                          <a:srgbClr val="FFFFFF"/>
                        </a:solidFill>
                      </a:endParaRPr>
                    </a:p>
                  </a:txBody>
                  <a:tcPr marL="91425" marR="91425" marT="91425" marB="91425" anchor="ctr">
                    <a:solidFill>
                      <a:schemeClr val="dk2"/>
                    </a:solidFill>
                  </a:tcPr>
                </a:tc>
                <a:tc>
                  <a:txBody>
                    <a:bodyPr/>
                    <a:lstStyle/>
                    <a:p>
                      <a:pPr marL="0" lvl="0" indent="0" algn="ctr" rtl="0">
                        <a:spcBef>
                          <a:spcPts val="0"/>
                        </a:spcBef>
                        <a:spcAft>
                          <a:spcPts val="0"/>
                        </a:spcAft>
                        <a:buNone/>
                      </a:pPr>
                      <a:r>
                        <a:rPr lang="en">
                          <a:solidFill>
                            <a:srgbClr val="FFFFFF"/>
                          </a:solidFill>
                        </a:rPr>
                        <a:t>Observed On-Street Count</a:t>
                      </a:r>
                      <a:endParaRPr>
                        <a:solidFill>
                          <a:srgbClr val="FFFFFF"/>
                        </a:solidFill>
                      </a:endParaRPr>
                    </a:p>
                  </a:txBody>
                  <a:tcPr marL="91425" marR="91425" marT="91425" marB="91425" anchor="ctr">
                    <a:solidFill>
                      <a:schemeClr val="dk2"/>
                    </a:solidFill>
                  </a:tcPr>
                </a:tc>
              </a:tr>
              <a:tr h="565075">
                <a:tc>
                  <a:txBody>
                    <a:bodyPr/>
                    <a:lstStyle/>
                    <a:p>
                      <a:pPr marL="0" lvl="0" indent="0" algn="l" rtl="0">
                        <a:spcBef>
                          <a:spcPts val="0"/>
                        </a:spcBef>
                        <a:spcAft>
                          <a:spcPts val="0"/>
                        </a:spcAft>
                        <a:buNone/>
                      </a:pPr>
                      <a:r>
                        <a:rPr lang="en"/>
                        <a:t>Traffic Circle</a:t>
                      </a:r>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
                        <a:t>8</a:t>
                      </a:r>
                      <a:endParaRPr/>
                    </a:p>
                  </a:txBody>
                  <a:tcPr marL="91425" marR="91425" marT="91425" marB="91425" anchor="ctr">
                    <a:solidFill>
                      <a:srgbClr val="FFFFFF"/>
                    </a:solidFill>
                  </a:tcPr>
                </a:tc>
              </a:tr>
              <a:tr h="559625">
                <a:tc>
                  <a:txBody>
                    <a:bodyPr/>
                    <a:lstStyle/>
                    <a:p>
                      <a:pPr marL="0" lvl="0" indent="0" algn="l" rtl="0">
                        <a:spcBef>
                          <a:spcPts val="0"/>
                        </a:spcBef>
                        <a:spcAft>
                          <a:spcPts val="0"/>
                        </a:spcAft>
                        <a:buNone/>
                      </a:pPr>
                      <a:r>
                        <a:rPr lang="en"/>
                        <a:t>Main Street</a:t>
                      </a:r>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
                        <a:t>120</a:t>
                      </a:r>
                      <a:endParaRPr/>
                    </a:p>
                  </a:txBody>
                  <a:tcPr marL="91425" marR="91425" marT="91425" marB="91425" anchor="ctr">
                    <a:solidFill>
                      <a:srgbClr val="FFFFFF"/>
                    </a:solidFill>
                  </a:tcPr>
                </a:tc>
              </a:tr>
              <a:tr h="559625">
                <a:tc>
                  <a:txBody>
                    <a:bodyPr/>
                    <a:lstStyle/>
                    <a:p>
                      <a:pPr marL="0" lvl="0" indent="0" algn="l" rtl="0">
                        <a:spcBef>
                          <a:spcPts val="0"/>
                        </a:spcBef>
                        <a:spcAft>
                          <a:spcPts val="0"/>
                        </a:spcAft>
                        <a:buNone/>
                      </a:pPr>
                      <a:r>
                        <a:rPr lang="en"/>
                        <a:t>Ferry Street</a:t>
                      </a:r>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
                        <a:t>12</a:t>
                      </a:r>
                      <a:endParaRPr/>
                    </a:p>
                  </a:txBody>
                  <a:tcPr marL="91425" marR="91425" marT="91425" marB="91425" anchor="ctr">
                    <a:solidFill>
                      <a:srgbClr val="FFFFFF"/>
                    </a:solidFill>
                  </a:tcPr>
                </a:tc>
              </a:tr>
              <a:tr h="559625">
                <a:tc>
                  <a:txBody>
                    <a:bodyPr/>
                    <a:lstStyle/>
                    <a:p>
                      <a:pPr marL="0" lvl="0" indent="0" algn="l" rtl="0">
                        <a:spcBef>
                          <a:spcPts val="0"/>
                        </a:spcBef>
                        <a:spcAft>
                          <a:spcPts val="0"/>
                        </a:spcAft>
                        <a:buNone/>
                      </a:pPr>
                      <a:r>
                        <a:rPr lang="en"/>
                        <a:t>Pratt Street</a:t>
                      </a:r>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
                        <a:t>52</a:t>
                      </a:r>
                      <a:endParaRPr/>
                    </a:p>
                  </a:txBody>
                  <a:tcPr marL="91425" marR="91425" marT="91425" marB="91425" anchor="ctr">
                    <a:solidFill>
                      <a:srgbClr val="FFFFFF"/>
                    </a:solidFill>
                  </a:tcPr>
                </a:tc>
              </a:tr>
              <a:tr h="559625">
                <a:tc>
                  <a:txBody>
                    <a:bodyPr/>
                    <a:lstStyle/>
                    <a:p>
                      <a:pPr marL="0" lvl="0" indent="0" algn="l" rtl="0">
                        <a:spcBef>
                          <a:spcPts val="0"/>
                        </a:spcBef>
                        <a:spcAft>
                          <a:spcPts val="0"/>
                        </a:spcAft>
                        <a:buNone/>
                      </a:pPr>
                      <a:r>
                        <a:rPr lang="en"/>
                        <a:t>Total</a:t>
                      </a:r>
                      <a:endParaRPr/>
                    </a:p>
                  </a:txBody>
                  <a:tcPr marL="91425" marR="91425" marT="91425" marB="91425" anchor="ctr">
                    <a:solidFill>
                      <a:srgbClr val="FFE599"/>
                    </a:solidFill>
                  </a:tcPr>
                </a:tc>
                <a:tc>
                  <a:txBody>
                    <a:bodyPr/>
                    <a:lstStyle/>
                    <a:p>
                      <a:pPr marL="0" lvl="0" indent="0" algn="ctr" rtl="0">
                        <a:spcBef>
                          <a:spcPts val="0"/>
                        </a:spcBef>
                        <a:spcAft>
                          <a:spcPts val="0"/>
                        </a:spcAft>
                        <a:buNone/>
                      </a:pPr>
                      <a:r>
                        <a:rPr lang="en"/>
                        <a:t>192</a:t>
                      </a:r>
                      <a:endParaRPr/>
                    </a:p>
                  </a:txBody>
                  <a:tcPr marL="91425" marR="91425" marT="91425" marB="91425" anchor="ctr">
                    <a:solidFill>
                      <a:srgbClr val="FFE599"/>
                    </a:solidFill>
                  </a:tcPr>
                </a:tc>
              </a:tr>
            </a:tbl>
          </a:graphicData>
        </a:graphic>
      </p:graphicFrame>
      <p:sp>
        <p:nvSpPr>
          <p:cNvPr id="226" name="Google Shape;226;p42"/>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Existing Parking Count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30"/>
        <p:cNvGrpSpPr/>
        <p:nvPr/>
      </p:nvGrpSpPr>
      <p:grpSpPr>
        <a:xfrm>
          <a:off x="0" y="0"/>
          <a:ext cx="0" cy="0"/>
          <a:chOff x="0" y="0"/>
          <a:chExt cx="0" cy="0"/>
        </a:xfrm>
      </p:grpSpPr>
      <p:sp>
        <p:nvSpPr>
          <p:cNvPr id="231" name="Google Shape;231;p43"/>
          <p:cNvSpPr txBox="1">
            <a:spLocks noGrp="1"/>
          </p:cNvSpPr>
          <p:nvPr>
            <p:ph type="title"/>
          </p:nvPr>
        </p:nvSpPr>
        <p:spPr>
          <a:xfrm>
            <a:off x="311700" y="1708500"/>
            <a:ext cx="8520600" cy="17265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4000" b="1"/>
              <a:t>Design Option A </a:t>
            </a:r>
            <a:endParaRPr i="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6"/>
          <p:cNvPicPr preferRelativeResize="0"/>
          <p:nvPr/>
        </p:nvPicPr>
        <p:blipFill rotWithShape="1">
          <a:blip r:embed="rId3">
            <a:alphaModFix amt="45000"/>
          </a:blip>
          <a:srcRect t="5900"/>
          <a:stretch/>
        </p:blipFill>
        <p:spPr>
          <a:xfrm>
            <a:off x="0" y="0"/>
            <a:ext cx="9143999" cy="5143501"/>
          </a:xfrm>
          <a:prstGeom prst="rect">
            <a:avLst/>
          </a:prstGeom>
          <a:noFill/>
          <a:ln>
            <a:noFill/>
          </a:ln>
        </p:spPr>
      </p:pic>
      <p:sp>
        <p:nvSpPr>
          <p:cNvPr id="107" name="Google Shape;107;p26"/>
          <p:cNvSpPr txBox="1">
            <a:spLocks noGrp="1"/>
          </p:cNvSpPr>
          <p:nvPr>
            <p:ph type="title"/>
          </p:nvPr>
        </p:nvSpPr>
        <p:spPr>
          <a:xfrm>
            <a:off x="0" y="1749000"/>
            <a:ext cx="9144000" cy="164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a:solidFill>
                  <a:srgbClr val="000000"/>
                </a:solidFill>
              </a:rPr>
              <a:t>Transportation in Essex Village,</a:t>
            </a:r>
            <a:endParaRPr sz="4000" b="1" dirty="0">
              <a:solidFill>
                <a:srgbClr val="000000"/>
              </a:solidFill>
            </a:endParaRPr>
          </a:p>
          <a:p>
            <a:pPr marL="0" lvl="0" indent="0" algn="ctr" rtl="0">
              <a:spcBef>
                <a:spcPts val="0"/>
              </a:spcBef>
              <a:spcAft>
                <a:spcPts val="0"/>
              </a:spcAft>
              <a:buNone/>
            </a:pPr>
            <a:r>
              <a:rPr lang="en" sz="4000" b="1" dirty="0">
                <a:solidFill>
                  <a:srgbClr val="000000"/>
                </a:solidFill>
              </a:rPr>
              <a:t>Historically</a:t>
            </a:r>
            <a:endParaRPr sz="4000" b="1" dirty="0">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35"/>
        <p:cNvGrpSpPr/>
        <p:nvPr/>
      </p:nvGrpSpPr>
      <p:grpSpPr>
        <a:xfrm>
          <a:off x="0" y="0"/>
          <a:ext cx="0" cy="0"/>
          <a:chOff x="0" y="0"/>
          <a:chExt cx="0" cy="0"/>
        </a:xfrm>
      </p:grpSpPr>
      <p:pic>
        <p:nvPicPr>
          <p:cNvPr id="236" name="Google Shape;236;p44"/>
          <p:cNvPicPr preferRelativeResize="0"/>
          <p:nvPr/>
        </p:nvPicPr>
        <p:blipFill rotWithShape="1">
          <a:blip r:embed="rId3">
            <a:alphaModFix/>
          </a:blip>
          <a:srcRect l="26383" t="18293" r="22085" b="23110"/>
          <a:stretch/>
        </p:blipFill>
        <p:spPr>
          <a:xfrm>
            <a:off x="1289225" y="428275"/>
            <a:ext cx="6565550" cy="41995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40"/>
        <p:cNvGrpSpPr/>
        <p:nvPr/>
      </p:nvGrpSpPr>
      <p:grpSpPr>
        <a:xfrm>
          <a:off x="0" y="0"/>
          <a:ext cx="0" cy="0"/>
          <a:chOff x="0" y="0"/>
          <a:chExt cx="0" cy="0"/>
        </a:xfrm>
      </p:grpSpPr>
      <p:pic>
        <p:nvPicPr>
          <p:cNvPr id="241" name="Google Shape;241;p45"/>
          <p:cNvPicPr preferRelativeResize="0"/>
          <p:nvPr/>
        </p:nvPicPr>
        <p:blipFill>
          <a:blip r:embed="rId3">
            <a:alphaModFix/>
          </a:blip>
          <a:stretch>
            <a:fillRect/>
          </a:stretch>
        </p:blipFill>
        <p:spPr>
          <a:xfrm>
            <a:off x="638525" y="152400"/>
            <a:ext cx="3629020" cy="4838694"/>
          </a:xfrm>
          <a:prstGeom prst="rect">
            <a:avLst/>
          </a:prstGeom>
          <a:noFill/>
          <a:ln>
            <a:noFill/>
          </a:ln>
        </p:spPr>
      </p:pic>
      <p:pic>
        <p:nvPicPr>
          <p:cNvPr id="242" name="Google Shape;242;p45"/>
          <p:cNvPicPr preferRelativeResize="0"/>
          <p:nvPr/>
        </p:nvPicPr>
        <p:blipFill>
          <a:blip r:embed="rId4">
            <a:alphaModFix/>
          </a:blip>
          <a:stretch>
            <a:fillRect/>
          </a:stretch>
        </p:blipFill>
        <p:spPr>
          <a:xfrm>
            <a:off x="4571995" y="152400"/>
            <a:ext cx="3629020" cy="4838694"/>
          </a:xfrm>
          <a:prstGeom prst="rect">
            <a:avLst/>
          </a:prstGeom>
          <a:noFill/>
          <a:ln>
            <a:noFill/>
          </a:ln>
        </p:spPr>
      </p:pic>
      <p:sp>
        <p:nvSpPr>
          <p:cNvPr id="243" name="Google Shape;243;p45"/>
          <p:cNvSpPr txBox="1"/>
          <p:nvPr/>
        </p:nvSpPr>
        <p:spPr>
          <a:xfrm>
            <a:off x="6915775" y="4218975"/>
            <a:ext cx="1193400" cy="560700"/>
          </a:xfrm>
          <a:prstGeom prst="rect">
            <a:avLst/>
          </a:prstGeom>
          <a:solidFill>
            <a:srgbClr val="FFFFFF"/>
          </a:solid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200">
                <a:latin typeface="Avenir"/>
                <a:ea typeface="Avenir"/>
                <a:cs typeface="Avenir"/>
                <a:sym typeface="Avenir"/>
              </a:rPr>
              <a:t>Storrs Center,</a:t>
            </a:r>
            <a:endParaRPr sz="1200">
              <a:latin typeface="Avenir"/>
              <a:ea typeface="Avenir"/>
              <a:cs typeface="Avenir"/>
              <a:sym typeface="Avenir"/>
            </a:endParaRPr>
          </a:p>
          <a:p>
            <a:pPr marL="0" lvl="0" indent="0" algn="r" rtl="0">
              <a:spcBef>
                <a:spcPts val="0"/>
              </a:spcBef>
              <a:spcAft>
                <a:spcPts val="0"/>
              </a:spcAft>
              <a:buNone/>
            </a:pPr>
            <a:r>
              <a:rPr lang="en" sz="1200">
                <a:latin typeface="Avenir"/>
                <a:ea typeface="Avenir"/>
                <a:cs typeface="Avenir"/>
                <a:sym typeface="Avenir"/>
              </a:rPr>
              <a:t>Storrs, CT</a:t>
            </a:r>
            <a:endParaRPr sz="1200">
              <a:latin typeface="Avenir"/>
              <a:ea typeface="Avenir"/>
              <a:cs typeface="Avenir"/>
              <a:sym typeface="Aveni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47"/>
        <p:cNvGrpSpPr/>
        <p:nvPr/>
      </p:nvGrpSpPr>
      <p:grpSpPr>
        <a:xfrm>
          <a:off x="0" y="0"/>
          <a:ext cx="0" cy="0"/>
          <a:chOff x="0" y="0"/>
          <a:chExt cx="0" cy="0"/>
        </a:xfrm>
      </p:grpSpPr>
      <p:pic>
        <p:nvPicPr>
          <p:cNvPr id="248" name="Google Shape;248;p46"/>
          <p:cNvPicPr preferRelativeResize="0"/>
          <p:nvPr/>
        </p:nvPicPr>
        <p:blipFill rotWithShape="1">
          <a:blip r:embed="rId3">
            <a:alphaModFix/>
          </a:blip>
          <a:srcRect b="52635"/>
          <a:stretch/>
        </p:blipFill>
        <p:spPr>
          <a:xfrm>
            <a:off x="1809738" y="1046863"/>
            <a:ext cx="5524522" cy="3488826"/>
          </a:xfrm>
          <a:prstGeom prst="rect">
            <a:avLst/>
          </a:prstGeom>
          <a:noFill/>
          <a:ln>
            <a:noFill/>
          </a:ln>
        </p:spPr>
      </p:pic>
      <p:sp>
        <p:nvSpPr>
          <p:cNvPr id="249" name="Google Shape;249;p46"/>
          <p:cNvSpPr txBox="1"/>
          <p:nvPr/>
        </p:nvSpPr>
        <p:spPr>
          <a:xfrm>
            <a:off x="2839500" y="294300"/>
            <a:ext cx="3465000" cy="65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Avenir"/>
                <a:ea typeface="Avenir"/>
                <a:cs typeface="Avenir"/>
                <a:sym typeface="Avenir"/>
              </a:rPr>
              <a:t>Pedestrian Refuge</a:t>
            </a:r>
            <a:endParaRPr sz="3000">
              <a:latin typeface="Avenir"/>
              <a:ea typeface="Avenir"/>
              <a:cs typeface="Avenir"/>
              <a:sym typeface="Avenir"/>
            </a:endParaRPr>
          </a:p>
        </p:txBody>
      </p:sp>
      <p:sp>
        <p:nvSpPr>
          <p:cNvPr id="250" name="Google Shape;250;p46"/>
          <p:cNvSpPr txBox="1"/>
          <p:nvPr/>
        </p:nvSpPr>
        <p:spPr>
          <a:xfrm>
            <a:off x="1929075" y="1239525"/>
            <a:ext cx="1334400" cy="560700"/>
          </a:xfrm>
          <a:prstGeom prst="rect">
            <a:avLst/>
          </a:prstGeom>
          <a:solidFill>
            <a:srgbClr val="FFFFFF"/>
          </a:solid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200">
                <a:latin typeface="Avenir"/>
                <a:ea typeface="Avenir"/>
                <a:cs typeface="Avenir"/>
                <a:sym typeface="Avenir"/>
              </a:rPr>
              <a:t>Mansfield Road,</a:t>
            </a:r>
            <a:endParaRPr sz="1200">
              <a:latin typeface="Avenir"/>
              <a:ea typeface="Avenir"/>
              <a:cs typeface="Avenir"/>
              <a:sym typeface="Avenir"/>
            </a:endParaRPr>
          </a:p>
          <a:p>
            <a:pPr marL="0" lvl="0" indent="0" algn="r" rtl="0">
              <a:spcBef>
                <a:spcPts val="0"/>
              </a:spcBef>
              <a:spcAft>
                <a:spcPts val="0"/>
              </a:spcAft>
              <a:buNone/>
            </a:pPr>
            <a:r>
              <a:rPr lang="en" sz="1200">
                <a:latin typeface="Avenir"/>
                <a:ea typeface="Avenir"/>
                <a:cs typeface="Avenir"/>
                <a:sym typeface="Avenir"/>
              </a:rPr>
              <a:t>Storrs, CT</a:t>
            </a:r>
            <a:endParaRPr sz="1200">
              <a:latin typeface="Avenir"/>
              <a:ea typeface="Avenir"/>
              <a:cs typeface="Avenir"/>
              <a:sym typeface="Aveni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54"/>
        <p:cNvGrpSpPr/>
        <p:nvPr/>
      </p:nvGrpSpPr>
      <p:grpSpPr>
        <a:xfrm>
          <a:off x="0" y="0"/>
          <a:ext cx="0" cy="0"/>
          <a:chOff x="0" y="0"/>
          <a:chExt cx="0" cy="0"/>
        </a:xfrm>
      </p:grpSpPr>
      <p:pic>
        <p:nvPicPr>
          <p:cNvPr id="255" name="Google Shape;255;p47"/>
          <p:cNvPicPr preferRelativeResize="0"/>
          <p:nvPr/>
        </p:nvPicPr>
        <p:blipFill rotWithShape="1">
          <a:blip r:embed="rId3">
            <a:alphaModFix/>
          </a:blip>
          <a:srcRect l="10522" t="33151" r="23173" b="26819"/>
          <a:stretch/>
        </p:blipFill>
        <p:spPr>
          <a:xfrm>
            <a:off x="285000" y="1116087"/>
            <a:ext cx="8573976" cy="29113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59"/>
        <p:cNvGrpSpPr/>
        <p:nvPr/>
      </p:nvGrpSpPr>
      <p:grpSpPr>
        <a:xfrm>
          <a:off x="0" y="0"/>
          <a:ext cx="0" cy="0"/>
          <a:chOff x="0" y="0"/>
          <a:chExt cx="0" cy="0"/>
        </a:xfrm>
      </p:grpSpPr>
      <p:pic>
        <p:nvPicPr>
          <p:cNvPr id="260" name="Google Shape;260;p48"/>
          <p:cNvPicPr preferRelativeResize="0"/>
          <p:nvPr/>
        </p:nvPicPr>
        <p:blipFill>
          <a:blip r:embed="rId3">
            <a:alphaModFix/>
          </a:blip>
          <a:stretch>
            <a:fillRect/>
          </a:stretch>
        </p:blipFill>
        <p:spPr>
          <a:xfrm>
            <a:off x="0" y="-311300"/>
            <a:ext cx="9144000" cy="6858000"/>
          </a:xfrm>
          <a:prstGeom prst="rect">
            <a:avLst/>
          </a:prstGeom>
          <a:noFill/>
          <a:ln>
            <a:noFill/>
          </a:ln>
        </p:spPr>
      </p:pic>
      <p:sp>
        <p:nvSpPr>
          <p:cNvPr id="261" name="Google Shape;261;p48"/>
          <p:cNvSpPr txBox="1"/>
          <p:nvPr/>
        </p:nvSpPr>
        <p:spPr>
          <a:xfrm>
            <a:off x="7198025" y="188875"/>
            <a:ext cx="1365600" cy="560700"/>
          </a:xfrm>
          <a:prstGeom prst="rect">
            <a:avLst/>
          </a:prstGeom>
          <a:solidFill>
            <a:srgbClr val="FFFFFF"/>
          </a:solid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200">
                <a:latin typeface="Avenir"/>
                <a:ea typeface="Avenir"/>
                <a:cs typeface="Avenir"/>
                <a:sym typeface="Avenir"/>
              </a:rPr>
              <a:t>Williempark,</a:t>
            </a:r>
            <a:endParaRPr sz="1200">
              <a:latin typeface="Avenir"/>
              <a:ea typeface="Avenir"/>
              <a:cs typeface="Avenir"/>
              <a:sym typeface="Avenir"/>
            </a:endParaRPr>
          </a:p>
          <a:p>
            <a:pPr marL="0" lvl="0" indent="0" algn="r" rtl="0">
              <a:spcBef>
                <a:spcPts val="0"/>
              </a:spcBef>
              <a:spcAft>
                <a:spcPts val="0"/>
              </a:spcAft>
              <a:buNone/>
            </a:pPr>
            <a:r>
              <a:rPr lang="en" sz="1200">
                <a:latin typeface="Avenir"/>
                <a:ea typeface="Avenir"/>
                <a:cs typeface="Avenir"/>
                <a:sym typeface="Avenir"/>
              </a:rPr>
              <a:t>Amsterdam, NL</a:t>
            </a:r>
            <a:endParaRPr sz="1200">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rgbClr val="D9EAD3"/>
        </a:solidFill>
        <a:effectLst/>
      </p:bgPr>
    </p:bg>
    <p:spTree>
      <p:nvGrpSpPr>
        <p:cNvPr id="1" name="Shape 265"/>
        <p:cNvGrpSpPr/>
        <p:nvPr/>
      </p:nvGrpSpPr>
      <p:grpSpPr>
        <a:xfrm>
          <a:off x="0" y="0"/>
          <a:ext cx="0" cy="0"/>
          <a:chOff x="0" y="0"/>
          <a:chExt cx="0" cy="0"/>
        </a:xfrm>
      </p:grpSpPr>
      <p:pic>
        <p:nvPicPr>
          <p:cNvPr id="266" name="Google Shape;266;p49"/>
          <p:cNvPicPr preferRelativeResize="0"/>
          <p:nvPr/>
        </p:nvPicPr>
        <p:blipFill>
          <a:blip r:embed="rId3">
            <a:alphaModFix/>
          </a:blip>
          <a:stretch>
            <a:fillRect/>
          </a:stretch>
        </p:blipFill>
        <p:spPr>
          <a:xfrm>
            <a:off x="0" y="-1238125"/>
            <a:ext cx="9144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70"/>
        <p:cNvGrpSpPr/>
        <p:nvPr/>
      </p:nvGrpSpPr>
      <p:grpSpPr>
        <a:xfrm>
          <a:off x="0" y="0"/>
          <a:ext cx="0" cy="0"/>
          <a:chOff x="0" y="0"/>
          <a:chExt cx="0" cy="0"/>
        </a:xfrm>
      </p:grpSpPr>
      <p:pic>
        <p:nvPicPr>
          <p:cNvPr id="271" name="Google Shape;271;p50"/>
          <p:cNvPicPr preferRelativeResize="0"/>
          <p:nvPr/>
        </p:nvPicPr>
        <p:blipFill rotWithShape="1">
          <a:blip r:embed="rId3">
            <a:alphaModFix/>
          </a:blip>
          <a:srcRect l="12377" t="31087" r="14119" b="26133"/>
          <a:stretch/>
        </p:blipFill>
        <p:spPr>
          <a:xfrm>
            <a:off x="184875" y="1135550"/>
            <a:ext cx="8774251" cy="2872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75"/>
        <p:cNvGrpSpPr/>
        <p:nvPr/>
      </p:nvGrpSpPr>
      <p:grpSpPr>
        <a:xfrm>
          <a:off x="0" y="0"/>
          <a:ext cx="0" cy="0"/>
          <a:chOff x="0" y="0"/>
          <a:chExt cx="0" cy="0"/>
        </a:xfrm>
      </p:grpSpPr>
      <p:sp>
        <p:nvSpPr>
          <p:cNvPr id="276" name="Google Shape;276;p51"/>
          <p:cNvSpPr txBox="1"/>
          <p:nvPr/>
        </p:nvSpPr>
        <p:spPr>
          <a:xfrm>
            <a:off x="569525" y="3469750"/>
            <a:ext cx="2690700" cy="73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Avenir"/>
                <a:ea typeface="Avenir"/>
                <a:cs typeface="Avenir"/>
                <a:sym typeface="Avenir"/>
              </a:rPr>
              <a:t>Truck Apron</a:t>
            </a:r>
            <a:endParaRPr sz="3000">
              <a:latin typeface="Avenir"/>
              <a:ea typeface="Avenir"/>
              <a:cs typeface="Avenir"/>
              <a:sym typeface="Avenir"/>
            </a:endParaRPr>
          </a:p>
        </p:txBody>
      </p:sp>
      <p:pic>
        <p:nvPicPr>
          <p:cNvPr id="277" name="Google Shape;277;p51"/>
          <p:cNvPicPr preferRelativeResize="0"/>
          <p:nvPr/>
        </p:nvPicPr>
        <p:blipFill rotWithShape="1">
          <a:blip r:embed="rId3">
            <a:alphaModFix/>
          </a:blip>
          <a:srcRect l="26062" t="22962" r="14190" b="17796"/>
          <a:stretch/>
        </p:blipFill>
        <p:spPr>
          <a:xfrm>
            <a:off x="111661" y="323780"/>
            <a:ext cx="4697026" cy="2619675"/>
          </a:xfrm>
          <a:prstGeom prst="rect">
            <a:avLst/>
          </a:prstGeom>
          <a:noFill/>
          <a:ln>
            <a:noFill/>
          </a:ln>
        </p:spPr>
      </p:pic>
      <p:pic>
        <p:nvPicPr>
          <p:cNvPr id="278" name="Google Shape;278;p51"/>
          <p:cNvPicPr preferRelativeResize="0"/>
          <p:nvPr/>
        </p:nvPicPr>
        <p:blipFill rotWithShape="1">
          <a:blip r:embed="rId4">
            <a:alphaModFix/>
          </a:blip>
          <a:srcRect t="12592" b="18294"/>
          <a:stretch/>
        </p:blipFill>
        <p:spPr>
          <a:xfrm>
            <a:off x="4969564" y="2458426"/>
            <a:ext cx="4103807" cy="215100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82"/>
        <p:cNvGrpSpPr/>
        <p:nvPr/>
      </p:nvGrpSpPr>
      <p:grpSpPr>
        <a:xfrm>
          <a:off x="0" y="0"/>
          <a:ext cx="0" cy="0"/>
          <a:chOff x="0" y="0"/>
          <a:chExt cx="0" cy="0"/>
        </a:xfrm>
      </p:grpSpPr>
      <p:pic>
        <p:nvPicPr>
          <p:cNvPr id="283" name="Google Shape;283;p52"/>
          <p:cNvPicPr preferRelativeResize="0"/>
          <p:nvPr/>
        </p:nvPicPr>
        <p:blipFill rotWithShape="1">
          <a:blip r:embed="rId3">
            <a:alphaModFix/>
          </a:blip>
          <a:srcRect l="15334" t="17755" r="26516" b="11618"/>
          <a:stretch/>
        </p:blipFill>
        <p:spPr>
          <a:xfrm>
            <a:off x="1197250" y="266238"/>
            <a:ext cx="6749501" cy="46110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87"/>
        <p:cNvGrpSpPr/>
        <p:nvPr/>
      </p:nvGrpSpPr>
      <p:grpSpPr>
        <a:xfrm>
          <a:off x="0" y="0"/>
          <a:ext cx="0" cy="0"/>
          <a:chOff x="0" y="0"/>
          <a:chExt cx="0" cy="0"/>
        </a:xfrm>
      </p:grpSpPr>
      <p:sp>
        <p:nvSpPr>
          <p:cNvPr id="288" name="Google Shape;288;p53"/>
          <p:cNvSpPr txBox="1"/>
          <p:nvPr/>
        </p:nvSpPr>
        <p:spPr>
          <a:xfrm>
            <a:off x="1757250" y="217450"/>
            <a:ext cx="5629500" cy="65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Avenir"/>
                <a:ea typeface="Avenir"/>
                <a:cs typeface="Avenir"/>
                <a:sym typeface="Avenir"/>
              </a:rPr>
              <a:t>Bioswales - to manage flooding</a:t>
            </a:r>
            <a:endParaRPr sz="3000">
              <a:latin typeface="Avenir"/>
              <a:ea typeface="Avenir"/>
              <a:cs typeface="Avenir"/>
              <a:sym typeface="Avenir"/>
            </a:endParaRPr>
          </a:p>
        </p:txBody>
      </p:sp>
      <p:pic>
        <p:nvPicPr>
          <p:cNvPr id="289" name="Google Shape;289;p53"/>
          <p:cNvPicPr preferRelativeResize="0"/>
          <p:nvPr/>
        </p:nvPicPr>
        <p:blipFill rotWithShape="1">
          <a:blip r:embed="rId3">
            <a:alphaModFix/>
          </a:blip>
          <a:srcRect l="25384" t="21287" r="25910" b="13434"/>
          <a:stretch/>
        </p:blipFill>
        <p:spPr>
          <a:xfrm>
            <a:off x="2176362" y="1013551"/>
            <a:ext cx="4791276" cy="3610351"/>
          </a:xfrm>
          <a:prstGeom prst="rect">
            <a:avLst/>
          </a:prstGeom>
          <a:noFill/>
          <a:ln>
            <a:noFill/>
          </a:ln>
        </p:spPr>
      </p:pic>
      <p:sp>
        <p:nvSpPr>
          <p:cNvPr id="290" name="Google Shape;290;p53"/>
          <p:cNvSpPr txBox="1"/>
          <p:nvPr/>
        </p:nvSpPr>
        <p:spPr>
          <a:xfrm>
            <a:off x="4736050" y="4007457"/>
            <a:ext cx="2086500" cy="490018"/>
          </a:xfrm>
          <a:prstGeom prst="rect">
            <a:avLst/>
          </a:prstGeom>
          <a:solidFill>
            <a:srgbClr val="FFFFFF"/>
          </a:solid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200">
                <a:latin typeface="Avenir"/>
                <a:ea typeface="Avenir"/>
                <a:cs typeface="Avenir"/>
                <a:sym typeface="Avenir"/>
              </a:rPr>
              <a:t>Lower Merion Township, PA</a:t>
            </a:r>
            <a:endParaRPr sz="1200" dirty="0">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7"/>
          <p:cNvPicPr preferRelativeResize="0"/>
          <p:nvPr/>
        </p:nvPicPr>
        <p:blipFill>
          <a:blip r:embed="rId3">
            <a:alphaModFix/>
          </a:blip>
          <a:stretch>
            <a:fillRect/>
          </a:stretch>
        </p:blipFill>
        <p:spPr>
          <a:xfrm>
            <a:off x="1" y="0"/>
            <a:ext cx="9144001" cy="5143501"/>
          </a:xfrm>
          <a:prstGeom prst="rect">
            <a:avLst/>
          </a:prstGeom>
          <a:noFill/>
          <a:ln>
            <a:noFill/>
          </a:ln>
        </p:spPr>
      </p:pic>
      <p:sp>
        <p:nvSpPr>
          <p:cNvPr id="113" name="Google Shape;113;p27"/>
          <p:cNvSpPr txBox="1">
            <a:spLocks noGrp="1"/>
          </p:cNvSpPr>
          <p:nvPr>
            <p:ph type="title"/>
          </p:nvPr>
        </p:nvSpPr>
        <p:spPr>
          <a:xfrm>
            <a:off x="254150" y="4092650"/>
            <a:ext cx="8520600" cy="75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b="1">
                <a:solidFill>
                  <a:srgbClr val="FFFFFF"/>
                </a:solidFill>
              </a:rPr>
              <a:t>Traffic Circle</a:t>
            </a:r>
            <a:endParaRPr sz="4000" b="1">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94"/>
        <p:cNvGrpSpPr/>
        <p:nvPr/>
      </p:nvGrpSpPr>
      <p:grpSpPr>
        <a:xfrm>
          <a:off x="0" y="0"/>
          <a:ext cx="0" cy="0"/>
          <a:chOff x="0" y="0"/>
          <a:chExt cx="0" cy="0"/>
        </a:xfrm>
      </p:grpSpPr>
      <p:pic>
        <p:nvPicPr>
          <p:cNvPr id="295" name="Google Shape;295;p54"/>
          <p:cNvPicPr preferRelativeResize="0"/>
          <p:nvPr/>
        </p:nvPicPr>
        <p:blipFill rotWithShape="1">
          <a:blip r:embed="rId3">
            <a:alphaModFix/>
          </a:blip>
          <a:srcRect l="24294" t="20829" r="10727" b="19808"/>
          <a:stretch/>
        </p:blipFill>
        <p:spPr>
          <a:xfrm>
            <a:off x="221800" y="166025"/>
            <a:ext cx="4739814" cy="2418149"/>
          </a:xfrm>
          <a:prstGeom prst="rect">
            <a:avLst/>
          </a:prstGeom>
          <a:noFill/>
          <a:ln>
            <a:noFill/>
          </a:ln>
        </p:spPr>
      </p:pic>
      <p:pic>
        <p:nvPicPr>
          <p:cNvPr id="296" name="Google Shape;296;p54"/>
          <p:cNvPicPr preferRelativeResize="0"/>
          <p:nvPr/>
        </p:nvPicPr>
        <p:blipFill>
          <a:blip r:embed="rId4">
            <a:alphaModFix/>
          </a:blip>
          <a:stretch>
            <a:fillRect/>
          </a:stretch>
        </p:blipFill>
        <p:spPr>
          <a:xfrm>
            <a:off x="5049078" y="2043485"/>
            <a:ext cx="3879571" cy="2878816"/>
          </a:xfrm>
          <a:prstGeom prst="rect">
            <a:avLst/>
          </a:prstGeom>
          <a:noFill/>
          <a:ln>
            <a:noFill/>
          </a:ln>
        </p:spPr>
      </p:pic>
      <p:sp>
        <p:nvSpPr>
          <p:cNvPr id="297" name="Google Shape;297;p54"/>
          <p:cNvSpPr txBox="1"/>
          <p:nvPr/>
        </p:nvSpPr>
        <p:spPr>
          <a:xfrm>
            <a:off x="424500" y="3996675"/>
            <a:ext cx="3653700" cy="73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Avenir"/>
                <a:ea typeface="Avenir"/>
                <a:cs typeface="Avenir"/>
                <a:sym typeface="Avenir"/>
              </a:rPr>
              <a:t>Raised Speed Table</a:t>
            </a:r>
            <a:endParaRPr sz="3000">
              <a:latin typeface="Avenir"/>
              <a:ea typeface="Avenir"/>
              <a:cs typeface="Avenir"/>
              <a:sym typeface="Aveni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01"/>
        <p:cNvGrpSpPr/>
        <p:nvPr/>
      </p:nvGrpSpPr>
      <p:grpSpPr>
        <a:xfrm>
          <a:off x="0" y="0"/>
          <a:ext cx="0" cy="0"/>
          <a:chOff x="0" y="0"/>
          <a:chExt cx="0" cy="0"/>
        </a:xfrm>
      </p:grpSpPr>
      <p:sp>
        <p:nvSpPr>
          <p:cNvPr id="302" name="Google Shape;302;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Cost Estimate: Alternatives A1, A2, A3</a:t>
            </a:r>
            <a:endParaRPr/>
          </a:p>
        </p:txBody>
      </p:sp>
      <p:pic>
        <p:nvPicPr>
          <p:cNvPr id="303" name="Google Shape;303;p55"/>
          <p:cNvPicPr preferRelativeResize="0"/>
          <p:nvPr/>
        </p:nvPicPr>
        <p:blipFill>
          <a:blip r:embed="rId3">
            <a:alphaModFix/>
          </a:blip>
          <a:stretch>
            <a:fillRect/>
          </a:stretch>
        </p:blipFill>
        <p:spPr>
          <a:xfrm>
            <a:off x="380625" y="1017725"/>
            <a:ext cx="8382754" cy="38209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07"/>
        <p:cNvGrpSpPr/>
        <p:nvPr/>
      </p:nvGrpSpPr>
      <p:grpSpPr>
        <a:xfrm>
          <a:off x="0" y="0"/>
          <a:ext cx="0" cy="0"/>
          <a:chOff x="0" y="0"/>
          <a:chExt cx="0" cy="0"/>
        </a:xfrm>
      </p:grpSpPr>
      <p:sp>
        <p:nvSpPr>
          <p:cNvPr id="308" name="Google Shape;308;p56"/>
          <p:cNvSpPr txBox="1">
            <a:spLocks noGrp="1"/>
          </p:cNvSpPr>
          <p:nvPr>
            <p:ph type="title"/>
          </p:nvPr>
        </p:nvSpPr>
        <p:spPr>
          <a:xfrm>
            <a:off x="311700" y="1708500"/>
            <a:ext cx="8520600" cy="17265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4000" b="1"/>
              <a:t>Design Option B </a:t>
            </a:r>
            <a:endParaRPr i="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12"/>
        <p:cNvGrpSpPr/>
        <p:nvPr/>
      </p:nvGrpSpPr>
      <p:grpSpPr>
        <a:xfrm>
          <a:off x="0" y="0"/>
          <a:ext cx="0" cy="0"/>
          <a:chOff x="0" y="0"/>
          <a:chExt cx="0" cy="0"/>
        </a:xfrm>
      </p:grpSpPr>
      <p:pic>
        <p:nvPicPr>
          <p:cNvPr id="313" name="Google Shape;313;p57"/>
          <p:cNvPicPr preferRelativeResize="0"/>
          <p:nvPr/>
        </p:nvPicPr>
        <p:blipFill rotWithShape="1">
          <a:blip r:embed="rId3">
            <a:alphaModFix/>
          </a:blip>
          <a:srcRect l="28166" t="17470" r="16767" b="11828"/>
          <a:stretch/>
        </p:blipFill>
        <p:spPr>
          <a:xfrm>
            <a:off x="1533300" y="377238"/>
            <a:ext cx="6077400" cy="438902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17"/>
        <p:cNvGrpSpPr/>
        <p:nvPr/>
      </p:nvGrpSpPr>
      <p:grpSpPr>
        <a:xfrm>
          <a:off x="0" y="0"/>
          <a:ext cx="0" cy="0"/>
          <a:chOff x="0" y="0"/>
          <a:chExt cx="0" cy="0"/>
        </a:xfrm>
      </p:grpSpPr>
      <p:sp>
        <p:nvSpPr>
          <p:cNvPr id="318" name="Google Shape;318;p58"/>
          <p:cNvSpPr txBox="1"/>
          <p:nvPr/>
        </p:nvSpPr>
        <p:spPr>
          <a:xfrm>
            <a:off x="7213727" y="4333800"/>
            <a:ext cx="1334100" cy="508800"/>
          </a:xfrm>
          <a:prstGeom prst="rect">
            <a:avLst/>
          </a:prstGeom>
          <a:solidFill>
            <a:srgbClr val="FFFFFF"/>
          </a:solid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200">
                <a:latin typeface="Avenir"/>
                <a:ea typeface="Avenir"/>
                <a:cs typeface="Avenir"/>
                <a:sym typeface="Avenir"/>
              </a:rPr>
              <a:t>Exhibition Road, London, UK</a:t>
            </a:r>
            <a:endParaRPr sz="1200">
              <a:latin typeface="Avenir"/>
              <a:ea typeface="Avenir"/>
              <a:cs typeface="Avenir"/>
              <a:sym typeface="Avenir"/>
            </a:endParaRPr>
          </a:p>
        </p:txBody>
      </p:sp>
      <p:pic>
        <p:nvPicPr>
          <p:cNvPr id="319" name="Google Shape;319;p58"/>
          <p:cNvPicPr preferRelativeResize="0"/>
          <p:nvPr/>
        </p:nvPicPr>
        <p:blipFill rotWithShape="1">
          <a:blip r:embed="rId3">
            <a:alphaModFix/>
          </a:blip>
          <a:srcRect t="24998"/>
          <a:stretch/>
        </p:blipFill>
        <p:spPr>
          <a:xfrm>
            <a:off x="0" y="0"/>
            <a:ext cx="9144000" cy="5143500"/>
          </a:xfrm>
          <a:prstGeom prst="rect">
            <a:avLst/>
          </a:prstGeom>
          <a:noFill/>
          <a:ln>
            <a:noFill/>
          </a:ln>
        </p:spPr>
      </p:pic>
      <p:sp>
        <p:nvSpPr>
          <p:cNvPr id="320" name="Google Shape;320;p58"/>
          <p:cNvSpPr txBox="1"/>
          <p:nvPr/>
        </p:nvSpPr>
        <p:spPr>
          <a:xfrm>
            <a:off x="188450" y="4307850"/>
            <a:ext cx="1710600" cy="560700"/>
          </a:xfrm>
          <a:prstGeom prst="rect">
            <a:avLst/>
          </a:prstGeom>
          <a:solidFill>
            <a:srgbClr val="FFFFFF"/>
          </a:solid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200">
                <a:latin typeface="Avenir"/>
                <a:ea typeface="Avenir"/>
                <a:cs typeface="Avenir"/>
                <a:sym typeface="Avenir"/>
              </a:rPr>
              <a:t>Cornelis Schuytsrtaat,</a:t>
            </a:r>
            <a:endParaRPr sz="1200">
              <a:latin typeface="Avenir"/>
              <a:ea typeface="Avenir"/>
              <a:cs typeface="Avenir"/>
              <a:sym typeface="Avenir"/>
            </a:endParaRPr>
          </a:p>
          <a:p>
            <a:pPr marL="0" lvl="0" indent="0" algn="r" rtl="0">
              <a:spcBef>
                <a:spcPts val="0"/>
              </a:spcBef>
              <a:spcAft>
                <a:spcPts val="0"/>
              </a:spcAft>
              <a:buNone/>
            </a:pPr>
            <a:r>
              <a:rPr lang="en" sz="1200">
                <a:latin typeface="Avenir"/>
                <a:ea typeface="Avenir"/>
                <a:cs typeface="Avenir"/>
                <a:sym typeface="Avenir"/>
              </a:rPr>
              <a:t>Amsterdam, NL</a:t>
            </a:r>
            <a:endParaRPr sz="1200">
              <a:latin typeface="Avenir"/>
              <a:ea typeface="Avenir"/>
              <a:cs typeface="Avenir"/>
              <a:sym typeface="Aveni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24"/>
        <p:cNvGrpSpPr/>
        <p:nvPr/>
      </p:nvGrpSpPr>
      <p:grpSpPr>
        <a:xfrm>
          <a:off x="0" y="0"/>
          <a:ext cx="0" cy="0"/>
          <a:chOff x="0" y="0"/>
          <a:chExt cx="0" cy="0"/>
        </a:xfrm>
      </p:grpSpPr>
      <p:pic>
        <p:nvPicPr>
          <p:cNvPr id="325" name="Google Shape;325;p59"/>
          <p:cNvPicPr preferRelativeResize="0"/>
          <p:nvPr/>
        </p:nvPicPr>
        <p:blipFill rotWithShape="1">
          <a:blip r:embed="rId3">
            <a:alphaModFix/>
          </a:blip>
          <a:srcRect l="4794" t="40852" r="4047" b="26273"/>
          <a:stretch/>
        </p:blipFill>
        <p:spPr>
          <a:xfrm>
            <a:off x="334375" y="1712163"/>
            <a:ext cx="8475250" cy="17191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29"/>
        <p:cNvGrpSpPr/>
        <p:nvPr/>
      </p:nvGrpSpPr>
      <p:grpSpPr>
        <a:xfrm>
          <a:off x="0" y="0"/>
          <a:ext cx="0" cy="0"/>
          <a:chOff x="0" y="0"/>
          <a:chExt cx="0" cy="0"/>
        </a:xfrm>
      </p:grpSpPr>
      <p:pic>
        <p:nvPicPr>
          <p:cNvPr id="330" name="Google Shape;330;p60"/>
          <p:cNvPicPr preferRelativeResize="0"/>
          <p:nvPr/>
        </p:nvPicPr>
        <p:blipFill>
          <a:blip r:embed="rId3">
            <a:alphaModFix/>
          </a:blip>
          <a:stretch>
            <a:fillRect/>
          </a:stretch>
        </p:blipFill>
        <p:spPr>
          <a:xfrm>
            <a:off x="-50645" y="-523550"/>
            <a:ext cx="9194650" cy="6900680"/>
          </a:xfrm>
          <a:prstGeom prst="rect">
            <a:avLst/>
          </a:prstGeom>
          <a:noFill/>
          <a:ln>
            <a:noFill/>
          </a:ln>
        </p:spPr>
      </p:pic>
      <p:sp>
        <p:nvSpPr>
          <p:cNvPr id="331" name="Google Shape;331;p60"/>
          <p:cNvSpPr txBox="1"/>
          <p:nvPr/>
        </p:nvSpPr>
        <p:spPr>
          <a:xfrm>
            <a:off x="7244575" y="4406600"/>
            <a:ext cx="1350300" cy="530100"/>
          </a:xfrm>
          <a:prstGeom prst="rect">
            <a:avLst/>
          </a:prstGeom>
          <a:solidFill>
            <a:srgbClr val="FFFFFF"/>
          </a:solid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200">
                <a:latin typeface="Avenir"/>
                <a:ea typeface="Avenir"/>
                <a:cs typeface="Avenir"/>
                <a:sym typeface="Avenir"/>
              </a:rPr>
              <a:t>Raumerstrasse,</a:t>
            </a:r>
            <a:endParaRPr sz="1200">
              <a:latin typeface="Avenir"/>
              <a:ea typeface="Avenir"/>
              <a:cs typeface="Avenir"/>
              <a:sym typeface="Avenir"/>
            </a:endParaRPr>
          </a:p>
          <a:p>
            <a:pPr marL="0" lvl="0" indent="0" algn="r" rtl="0">
              <a:spcBef>
                <a:spcPts val="0"/>
              </a:spcBef>
              <a:spcAft>
                <a:spcPts val="0"/>
              </a:spcAft>
              <a:buNone/>
            </a:pPr>
            <a:r>
              <a:rPr lang="en" sz="1200">
                <a:latin typeface="Avenir"/>
                <a:ea typeface="Avenir"/>
                <a:cs typeface="Avenir"/>
                <a:sym typeface="Avenir"/>
              </a:rPr>
              <a:t>Berlin, Germany</a:t>
            </a:r>
            <a:endParaRPr sz="1200">
              <a:latin typeface="Avenir"/>
              <a:ea typeface="Avenir"/>
              <a:cs typeface="Avenir"/>
              <a:sym typeface="Aveni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35"/>
        <p:cNvGrpSpPr/>
        <p:nvPr/>
      </p:nvGrpSpPr>
      <p:grpSpPr>
        <a:xfrm>
          <a:off x="0" y="0"/>
          <a:ext cx="0" cy="0"/>
          <a:chOff x="0" y="0"/>
          <a:chExt cx="0" cy="0"/>
        </a:xfrm>
      </p:grpSpPr>
      <p:pic>
        <p:nvPicPr>
          <p:cNvPr id="336" name="Google Shape;336;p61"/>
          <p:cNvPicPr preferRelativeResize="0"/>
          <p:nvPr/>
        </p:nvPicPr>
        <p:blipFill>
          <a:blip r:embed="rId3">
            <a:alphaModFix/>
          </a:blip>
          <a:stretch>
            <a:fillRect/>
          </a:stretch>
        </p:blipFill>
        <p:spPr>
          <a:xfrm>
            <a:off x="1468098" y="242838"/>
            <a:ext cx="6207801" cy="4657825"/>
          </a:xfrm>
          <a:prstGeom prst="rect">
            <a:avLst/>
          </a:prstGeom>
          <a:noFill/>
          <a:ln>
            <a:noFill/>
          </a:ln>
        </p:spPr>
      </p:pic>
      <p:sp>
        <p:nvSpPr>
          <p:cNvPr id="337" name="Google Shape;337;p61"/>
          <p:cNvSpPr txBox="1"/>
          <p:nvPr/>
        </p:nvSpPr>
        <p:spPr>
          <a:xfrm>
            <a:off x="6346250" y="388025"/>
            <a:ext cx="1215600" cy="530100"/>
          </a:xfrm>
          <a:prstGeom prst="rect">
            <a:avLst/>
          </a:prstGeom>
          <a:solidFill>
            <a:srgbClr val="FFFFFF"/>
          </a:solid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200">
                <a:latin typeface="Avenir"/>
                <a:ea typeface="Avenir"/>
                <a:cs typeface="Avenir"/>
                <a:sym typeface="Avenir"/>
              </a:rPr>
              <a:t>Thames Street,</a:t>
            </a:r>
            <a:endParaRPr sz="1200">
              <a:latin typeface="Avenir"/>
              <a:ea typeface="Avenir"/>
              <a:cs typeface="Avenir"/>
              <a:sym typeface="Avenir"/>
            </a:endParaRPr>
          </a:p>
          <a:p>
            <a:pPr marL="0" lvl="0" indent="0" algn="r" rtl="0">
              <a:spcBef>
                <a:spcPts val="0"/>
              </a:spcBef>
              <a:spcAft>
                <a:spcPts val="0"/>
              </a:spcAft>
              <a:buNone/>
            </a:pPr>
            <a:r>
              <a:rPr lang="en" sz="1200">
                <a:latin typeface="Avenir"/>
                <a:ea typeface="Avenir"/>
                <a:cs typeface="Avenir"/>
                <a:sym typeface="Avenir"/>
              </a:rPr>
              <a:t>Newport, RI</a:t>
            </a:r>
            <a:endParaRPr sz="1200">
              <a:latin typeface="Avenir"/>
              <a:ea typeface="Avenir"/>
              <a:cs typeface="Avenir"/>
              <a:sym typeface="Aveni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41"/>
        <p:cNvGrpSpPr/>
        <p:nvPr/>
      </p:nvGrpSpPr>
      <p:grpSpPr>
        <a:xfrm>
          <a:off x="0" y="0"/>
          <a:ext cx="0" cy="0"/>
          <a:chOff x="0" y="0"/>
          <a:chExt cx="0" cy="0"/>
        </a:xfrm>
      </p:grpSpPr>
      <p:pic>
        <p:nvPicPr>
          <p:cNvPr id="342" name="Google Shape;342;p62"/>
          <p:cNvPicPr preferRelativeResize="0"/>
          <p:nvPr/>
        </p:nvPicPr>
        <p:blipFill>
          <a:blip r:embed="rId3">
            <a:alphaModFix/>
          </a:blip>
          <a:stretch>
            <a:fillRect/>
          </a:stretch>
        </p:blipFill>
        <p:spPr>
          <a:xfrm>
            <a:off x="1430862" y="255913"/>
            <a:ext cx="6282274" cy="4631676"/>
          </a:xfrm>
          <a:prstGeom prst="rect">
            <a:avLst/>
          </a:prstGeom>
          <a:noFill/>
          <a:ln>
            <a:noFill/>
          </a:ln>
        </p:spPr>
      </p:pic>
      <p:sp>
        <p:nvSpPr>
          <p:cNvPr id="343" name="Google Shape;343;p62"/>
          <p:cNvSpPr txBox="1"/>
          <p:nvPr/>
        </p:nvSpPr>
        <p:spPr>
          <a:xfrm>
            <a:off x="5896261" y="4302415"/>
            <a:ext cx="1695000" cy="508800"/>
          </a:xfrm>
          <a:prstGeom prst="rect">
            <a:avLst/>
          </a:prstGeom>
          <a:solidFill>
            <a:srgbClr val="FFFFFF"/>
          </a:solid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200">
                <a:latin typeface="Avenir"/>
                <a:ea typeface="Avenir"/>
                <a:cs typeface="Avenir"/>
                <a:sym typeface="Avenir"/>
              </a:rPr>
              <a:t>Lyngby Hovedgade, Lyngby, Denmark</a:t>
            </a:r>
            <a:endParaRPr sz="1200">
              <a:latin typeface="Avenir"/>
              <a:ea typeface="Avenir"/>
              <a:cs typeface="Avenir"/>
              <a:sym typeface="Aveni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47"/>
        <p:cNvGrpSpPr/>
        <p:nvPr/>
      </p:nvGrpSpPr>
      <p:grpSpPr>
        <a:xfrm>
          <a:off x="0" y="0"/>
          <a:ext cx="0" cy="0"/>
          <a:chOff x="0" y="0"/>
          <a:chExt cx="0" cy="0"/>
        </a:xfrm>
      </p:grpSpPr>
      <p:pic>
        <p:nvPicPr>
          <p:cNvPr id="348" name="Google Shape;348;p63"/>
          <p:cNvPicPr preferRelativeResize="0"/>
          <p:nvPr/>
        </p:nvPicPr>
        <p:blipFill rotWithShape="1">
          <a:blip r:embed="rId3">
            <a:alphaModFix/>
          </a:blip>
          <a:srcRect l="4104" t="37277" r="4287" b="23383"/>
          <a:stretch/>
        </p:blipFill>
        <p:spPr>
          <a:xfrm>
            <a:off x="251875" y="1528213"/>
            <a:ext cx="8640250" cy="208707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8"/>
          <p:cNvPicPr preferRelativeResize="0"/>
          <p:nvPr/>
        </p:nvPicPr>
        <p:blipFill rotWithShape="1">
          <a:blip r:embed="rId3">
            <a:alphaModFix/>
          </a:blip>
          <a:srcRect l="2666" b="2685"/>
          <a:stretch/>
        </p:blipFill>
        <p:spPr>
          <a:xfrm>
            <a:off x="0" y="0"/>
            <a:ext cx="9144002" cy="5143501"/>
          </a:xfrm>
          <a:prstGeom prst="rect">
            <a:avLst/>
          </a:prstGeom>
          <a:noFill/>
          <a:ln>
            <a:noFill/>
          </a:ln>
        </p:spPr>
      </p:pic>
      <p:sp>
        <p:nvSpPr>
          <p:cNvPr id="119" name="Google Shape;119;p28"/>
          <p:cNvSpPr txBox="1">
            <a:spLocks noGrp="1"/>
          </p:cNvSpPr>
          <p:nvPr>
            <p:ph type="title"/>
          </p:nvPr>
        </p:nvSpPr>
        <p:spPr>
          <a:xfrm>
            <a:off x="254150" y="4092650"/>
            <a:ext cx="8520600" cy="75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b="1">
                <a:solidFill>
                  <a:srgbClr val="FFFFFF"/>
                </a:solidFill>
              </a:rPr>
              <a:t>Traffic Circle</a:t>
            </a:r>
            <a:endParaRPr sz="4000" b="1">
              <a:solidFill>
                <a:srgbClr val="FFFF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52"/>
        <p:cNvGrpSpPr/>
        <p:nvPr/>
      </p:nvGrpSpPr>
      <p:grpSpPr>
        <a:xfrm>
          <a:off x="0" y="0"/>
          <a:ext cx="0" cy="0"/>
          <a:chOff x="0" y="0"/>
          <a:chExt cx="0" cy="0"/>
        </a:xfrm>
      </p:grpSpPr>
      <p:pic>
        <p:nvPicPr>
          <p:cNvPr id="353" name="Google Shape;353;p64"/>
          <p:cNvPicPr preferRelativeResize="0"/>
          <p:nvPr/>
        </p:nvPicPr>
        <p:blipFill rotWithShape="1">
          <a:blip r:embed="rId3">
            <a:alphaModFix/>
          </a:blip>
          <a:srcRect l="8915" t="17617" r="29974" b="10739"/>
          <a:stretch/>
        </p:blipFill>
        <p:spPr>
          <a:xfrm>
            <a:off x="1063975" y="258250"/>
            <a:ext cx="7016059" cy="46270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57"/>
        <p:cNvGrpSpPr/>
        <p:nvPr/>
      </p:nvGrpSpPr>
      <p:grpSpPr>
        <a:xfrm>
          <a:off x="0" y="0"/>
          <a:ext cx="0" cy="0"/>
          <a:chOff x="0" y="0"/>
          <a:chExt cx="0" cy="0"/>
        </a:xfrm>
      </p:grpSpPr>
      <p:pic>
        <p:nvPicPr>
          <p:cNvPr id="358" name="Google Shape;358;p65"/>
          <p:cNvPicPr preferRelativeResize="0"/>
          <p:nvPr/>
        </p:nvPicPr>
        <p:blipFill rotWithShape="1">
          <a:blip r:embed="rId3">
            <a:alphaModFix/>
          </a:blip>
          <a:srcRect l="3085" t="31707" r="17993" b="32116"/>
          <a:stretch/>
        </p:blipFill>
        <p:spPr>
          <a:xfrm>
            <a:off x="236613" y="1453913"/>
            <a:ext cx="8670773" cy="223567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62"/>
        <p:cNvGrpSpPr/>
        <p:nvPr/>
      </p:nvGrpSpPr>
      <p:grpSpPr>
        <a:xfrm>
          <a:off x="0" y="0"/>
          <a:ext cx="0" cy="0"/>
          <a:chOff x="0" y="0"/>
          <a:chExt cx="0" cy="0"/>
        </a:xfrm>
      </p:grpSpPr>
      <p:sp>
        <p:nvSpPr>
          <p:cNvPr id="363" name="Google Shape;363;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Cost Estimate: Alternatives B1, B2, B3</a:t>
            </a:r>
            <a:endParaRPr/>
          </a:p>
        </p:txBody>
      </p:sp>
      <p:pic>
        <p:nvPicPr>
          <p:cNvPr id="364" name="Google Shape;364;p66"/>
          <p:cNvPicPr preferRelativeResize="0"/>
          <p:nvPr/>
        </p:nvPicPr>
        <p:blipFill>
          <a:blip r:embed="rId3">
            <a:alphaModFix/>
          </a:blip>
          <a:stretch>
            <a:fillRect/>
          </a:stretch>
        </p:blipFill>
        <p:spPr>
          <a:xfrm>
            <a:off x="299450" y="1017725"/>
            <a:ext cx="8545090" cy="38209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Cost Estimate Comparison</a:t>
            </a:r>
            <a:endParaRPr/>
          </a:p>
        </p:txBody>
      </p:sp>
      <p:pic>
        <p:nvPicPr>
          <p:cNvPr id="370" name="Google Shape;370;p67"/>
          <p:cNvPicPr preferRelativeResize="0"/>
          <p:nvPr/>
        </p:nvPicPr>
        <p:blipFill>
          <a:blip r:embed="rId3">
            <a:alphaModFix/>
          </a:blip>
          <a:stretch>
            <a:fillRect/>
          </a:stretch>
        </p:blipFill>
        <p:spPr>
          <a:xfrm>
            <a:off x="232488" y="1017725"/>
            <a:ext cx="8679023" cy="38209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374"/>
        <p:cNvGrpSpPr/>
        <p:nvPr/>
      </p:nvGrpSpPr>
      <p:grpSpPr>
        <a:xfrm>
          <a:off x="0" y="0"/>
          <a:ext cx="0" cy="0"/>
          <a:chOff x="0" y="0"/>
          <a:chExt cx="0" cy="0"/>
        </a:xfrm>
      </p:grpSpPr>
      <p:sp>
        <p:nvSpPr>
          <p:cNvPr id="375" name="Google Shape;375;p68"/>
          <p:cNvSpPr txBox="1">
            <a:spLocks noGrp="1"/>
          </p:cNvSpPr>
          <p:nvPr>
            <p:ph type="title"/>
          </p:nvPr>
        </p:nvSpPr>
        <p:spPr>
          <a:xfrm>
            <a:off x="311700" y="1708500"/>
            <a:ext cx="8520600" cy="17265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4000" b="1"/>
              <a:t>Another Potential Option...</a:t>
            </a:r>
            <a:endParaRPr sz="4000" b="1"/>
          </a:p>
          <a:p>
            <a:pPr marL="0" lvl="0" indent="0" algn="ctr" rtl="0">
              <a:lnSpc>
                <a:spcPct val="115000"/>
              </a:lnSpc>
              <a:spcBef>
                <a:spcPts val="0"/>
              </a:spcBef>
              <a:spcAft>
                <a:spcPts val="0"/>
              </a:spcAft>
              <a:buNone/>
            </a:pPr>
            <a:r>
              <a:rPr lang="en" i="1"/>
              <a:t>Tactical Urbanism</a:t>
            </a:r>
            <a:endParaRPr i="1"/>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379"/>
        <p:cNvGrpSpPr/>
        <p:nvPr/>
      </p:nvGrpSpPr>
      <p:grpSpPr>
        <a:xfrm>
          <a:off x="0" y="0"/>
          <a:ext cx="0" cy="0"/>
          <a:chOff x="0" y="0"/>
          <a:chExt cx="0" cy="0"/>
        </a:xfrm>
      </p:grpSpPr>
      <p:sp>
        <p:nvSpPr>
          <p:cNvPr id="380" name="Google Shape;380;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Tactical Urbanism?</a:t>
            </a:r>
            <a:endParaRPr/>
          </a:p>
        </p:txBody>
      </p:sp>
      <p:sp>
        <p:nvSpPr>
          <p:cNvPr id="381" name="Google Shape;381;p69"/>
          <p:cNvSpPr txBox="1">
            <a:spLocks noGrp="1"/>
          </p:cNvSpPr>
          <p:nvPr>
            <p:ph type="body" idx="1"/>
          </p:nvPr>
        </p:nvSpPr>
        <p:spPr>
          <a:xfrm>
            <a:off x="311700" y="1152475"/>
            <a:ext cx="38076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000000"/>
              </a:buClr>
              <a:buSzPts val="2000"/>
              <a:buChar char="-"/>
            </a:pPr>
            <a:r>
              <a:rPr lang="en" sz="2000">
                <a:solidFill>
                  <a:srgbClr val="000000"/>
                </a:solidFill>
              </a:rPr>
              <a:t>Lighter</a:t>
            </a:r>
            <a:endParaRPr sz="2000">
              <a:solidFill>
                <a:srgbClr val="000000"/>
              </a:solidFill>
            </a:endParaRPr>
          </a:p>
          <a:p>
            <a:pPr marL="457200" lvl="0" indent="-355600" algn="l" rtl="0">
              <a:spcBef>
                <a:spcPts val="0"/>
              </a:spcBef>
              <a:spcAft>
                <a:spcPts val="0"/>
              </a:spcAft>
              <a:buClr>
                <a:srgbClr val="000000"/>
              </a:buClr>
              <a:buSzPts val="2000"/>
              <a:buChar char="-"/>
            </a:pPr>
            <a:r>
              <a:rPr lang="en" sz="2000">
                <a:solidFill>
                  <a:srgbClr val="000000"/>
                </a:solidFill>
              </a:rPr>
              <a:t>Quicker</a:t>
            </a:r>
            <a:endParaRPr sz="2000">
              <a:solidFill>
                <a:srgbClr val="000000"/>
              </a:solidFill>
            </a:endParaRPr>
          </a:p>
          <a:p>
            <a:pPr marL="457200" lvl="0" indent="-355600" algn="l" rtl="0">
              <a:spcBef>
                <a:spcPts val="0"/>
              </a:spcBef>
              <a:spcAft>
                <a:spcPts val="0"/>
              </a:spcAft>
              <a:buClr>
                <a:srgbClr val="000000"/>
              </a:buClr>
              <a:buSzPts val="2000"/>
              <a:buChar char="-"/>
            </a:pPr>
            <a:r>
              <a:rPr lang="en" sz="2000">
                <a:solidFill>
                  <a:srgbClr val="000000"/>
                </a:solidFill>
              </a:rPr>
              <a:t>Cheaper</a:t>
            </a:r>
            <a:endParaRPr sz="2000">
              <a:solidFill>
                <a:srgbClr val="000000"/>
              </a:solidFill>
            </a:endParaRPr>
          </a:p>
        </p:txBody>
      </p:sp>
      <p:pic>
        <p:nvPicPr>
          <p:cNvPr id="382" name="Google Shape;382;p69"/>
          <p:cNvPicPr preferRelativeResize="0"/>
          <p:nvPr/>
        </p:nvPicPr>
        <p:blipFill>
          <a:blip r:embed="rId3">
            <a:alphaModFix/>
          </a:blip>
          <a:stretch>
            <a:fillRect/>
          </a:stretch>
        </p:blipFill>
        <p:spPr>
          <a:xfrm>
            <a:off x="2283625" y="1380100"/>
            <a:ext cx="6548673" cy="2762399"/>
          </a:xfrm>
          <a:prstGeom prst="rect">
            <a:avLst/>
          </a:prstGeom>
          <a:noFill/>
          <a:ln>
            <a:noFill/>
          </a:ln>
        </p:spPr>
      </p:pic>
      <p:sp>
        <p:nvSpPr>
          <p:cNvPr id="383" name="Google Shape;383;p69"/>
          <p:cNvSpPr txBox="1"/>
          <p:nvPr/>
        </p:nvSpPr>
        <p:spPr>
          <a:xfrm>
            <a:off x="7449950" y="1426900"/>
            <a:ext cx="1110000" cy="310200"/>
          </a:xfrm>
          <a:prstGeom prst="rect">
            <a:avLst/>
          </a:prstGeom>
          <a:solidFill>
            <a:srgbClr val="FFFFFF"/>
          </a:solid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200">
                <a:latin typeface="Avenir"/>
                <a:ea typeface="Avenir"/>
                <a:cs typeface="Avenir"/>
                <a:sym typeface="Avenir"/>
              </a:rPr>
              <a:t>Memphis, TN</a:t>
            </a:r>
            <a:endParaRPr sz="1200">
              <a:latin typeface="Avenir"/>
              <a:ea typeface="Avenir"/>
              <a:cs typeface="Avenir"/>
              <a:sym typeface="Aveni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387"/>
        <p:cNvGrpSpPr/>
        <p:nvPr/>
      </p:nvGrpSpPr>
      <p:grpSpPr>
        <a:xfrm>
          <a:off x="0" y="0"/>
          <a:ext cx="0" cy="0"/>
          <a:chOff x="0" y="0"/>
          <a:chExt cx="0" cy="0"/>
        </a:xfrm>
      </p:grpSpPr>
      <p:pic>
        <p:nvPicPr>
          <p:cNvPr id="388" name="Google Shape;388;p70"/>
          <p:cNvPicPr preferRelativeResize="0"/>
          <p:nvPr/>
        </p:nvPicPr>
        <p:blipFill>
          <a:blip r:embed="rId3">
            <a:alphaModFix/>
          </a:blip>
          <a:stretch>
            <a:fillRect/>
          </a:stretch>
        </p:blipFill>
        <p:spPr>
          <a:xfrm>
            <a:off x="157075" y="1158325"/>
            <a:ext cx="4414925" cy="3338300"/>
          </a:xfrm>
          <a:prstGeom prst="rect">
            <a:avLst/>
          </a:prstGeom>
          <a:noFill/>
          <a:ln>
            <a:noFill/>
          </a:ln>
        </p:spPr>
      </p:pic>
      <p:pic>
        <p:nvPicPr>
          <p:cNvPr id="389" name="Google Shape;389;p70"/>
          <p:cNvPicPr preferRelativeResize="0"/>
          <p:nvPr/>
        </p:nvPicPr>
        <p:blipFill>
          <a:blip r:embed="rId4">
            <a:alphaModFix/>
          </a:blip>
          <a:stretch>
            <a:fillRect/>
          </a:stretch>
        </p:blipFill>
        <p:spPr>
          <a:xfrm>
            <a:off x="4572000" y="1158325"/>
            <a:ext cx="4414925" cy="3338298"/>
          </a:xfrm>
          <a:prstGeom prst="rect">
            <a:avLst/>
          </a:prstGeom>
          <a:noFill/>
          <a:ln>
            <a:noFill/>
          </a:ln>
        </p:spPr>
      </p:pic>
      <p:sp>
        <p:nvSpPr>
          <p:cNvPr id="390" name="Google Shape;390;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Test Trial...</a:t>
            </a:r>
            <a:endParaRPr/>
          </a:p>
        </p:txBody>
      </p:sp>
      <p:sp>
        <p:nvSpPr>
          <p:cNvPr id="391" name="Google Shape;391;p70"/>
          <p:cNvSpPr txBox="1"/>
          <p:nvPr/>
        </p:nvSpPr>
        <p:spPr>
          <a:xfrm>
            <a:off x="7590075" y="3847650"/>
            <a:ext cx="1177500" cy="508800"/>
          </a:xfrm>
          <a:prstGeom prst="rect">
            <a:avLst/>
          </a:prstGeom>
          <a:solidFill>
            <a:srgbClr val="FFFFFF"/>
          </a:solid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200">
                <a:latin typeface="Avenir"/>
                <a:ea typeface="Avenir"/>
                <a:cs typeface="Avenir"/>
                <a:sym typeface="Avenir"/>
              </a:rPr>
              <a:t>Five Corners,</a:t>
            </a:r>
            <a:endParaRPr sz="1200">
              <a:latin typeface="Avenir"/>
              <a:ea typeface="Avenir"/>
              <a:cs typeface="Avenir"/>
              <a:sym typeface="Avenir"/>
            </a:endParaRPr>
          </a:p>
          <a:p>
            <a:pPr marL="0" lvl="0" indent="0" algn="r" rtl="0">
              <a:spcBef>
                <a:spcPts val="0"/>
              </a:spcBef>
              <a:spcAft>
                <a:spcPts val="0"/>
              </a:spcAft>
              <a:buNone/>
            </a:pPr>
            <a:r>
              <a:rPr lang="en" sz="1200">
                <a:latin typeface="Avenir"/>
                <a:ea typeface="Avenir"/>
                <a:cs typeface="Avenir"/>
                <a:sym typeface="Avenir"/>
              </a:rPr>
              <a:t>Buffalo, NY</a:t>
            </a:r>
            <a:endParaRPr sz="1200">
              <a:latin typeface="Avenir"/>
              <a:ea typeface="Avenir"/>
              <a:cs typeface="Avenir"/>
              <a:sym typeface="Aveni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395"/>
        <p:cNvGrpSpPr/>
        <p:nvPr/>
      </p:nvGrpSpPr>
      <p:grpSpPr>
        <a:xfrm>
          <a:off x="0" y="0"/>
          <a:ext cx="0" cy="0"/>
          <a:chOff x="0" y="0"/>
          <a:chExt cx="0" cy="0"/>
        </a:xfrm>
      </p:grpSpPr>
      <p:sp>
        <p:nvSpPr>
          <p:cNvPr id="396" name="Google Shape;396;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Community Building...</a:t>
            </a:r>
            <a:endParaRPr/>
          </a:p>
        </p:txBody>
      </p:sp>
      <p:pic>
        <p:nvPicPr>
          <p:cNvPr id="397" name="Google Shape;397;p71"/>
          <p:cNvPicPr preferRelativeResize="0"/>
          <p:nvPr/>
        </p:nvPicPr>
        <p:blipFill>
          <a:blip r:embed="rId3">
            <a:alphaModFix/>
          </a:blip>
          <a:stretch>
            <a:fillRect/>
          </a:stretch>
        </p:blipFill>
        <p:spPr>
          <a:xfrm>
            <a:off x="387625" y="1170125"/>
            <a:ext cx="5092426" cy="3820975"/>
          </a:xfrm>
          <a:prstGeom prst="rect">
            <a:avLst/>
          </a:prstGeom>
          <a:noFill/>
          <a:ln>
            <a:noFill/>
          </a:ln>
        </p:spPr>
      </p:pic>
      <p:pic>
        <p:nvPicPr>
          <p:cNvPr id="398" name="Google Shape;398;p71"/>
          <p:cNvPicPr preferRelativeResize="0"/>
          <p:nvPr/>
        </p:nvPicPr>
        <p:blipFill>
          <a:blip r:embed="rId4">
            <a:alphaModFix/>
          </a:blip>
          <a:stretch>
            <a:fillRect/>
          </a:stretch>
        </p:blipFill>
        <p:spPr>
          <a:xfrm>
            <a:off x="5820601" y="1170125"/>
            <a:ext cx="2867387" cy="3820975"/>
          </a:xfrm>
          <a:prstGeom prst="rect">
            <a:avLst/>
          </a:prstGeom>
          <a:noFill/>
          <a:ln>
            <a:noFill/>
          </a:ln>
        </p:spPr>
      </p:pic>
      <p:sp>
        <p:nvSpPr>
          <p:cNvPr id="399" name="Google Shape;399;p71"/>
          <p:cNvSpPr txBox="1"/>
          <p:nvPr/>
        </p:nvSpPr>
        <p:spPr>
          <a:xfrm>
            <a:off x="7401900" y="4548175"/>
            <a:ext cx="1208700" cy="310200"/>
          </a:xfrm>
          <a:prstGeom prst="rect">
            <a:avLst/>
          </a:prstGeom>
          <a:solidFill>
            <a:srgbClr val="FFFFFF"/>
          </a:solid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200">
                <a:latin typeface="Avenir"/>
                <a:ea typeface="Avenir"/>
                <a:cs typeface="Avenir"/>
                <a:sym typeface="Avenir"/>
              </a:rPr>
              <a:t>Bridgeport, CT</a:t>
            </a:r>
            <a:endParaRPr sz="1200">
              <a:latin typeface="Avenir"/>
              <a:ea typeface="Avenir"/>
              <a:cs typeface="Avenir"/>
              <a:sym typeface="Avenir"/>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rgbClr val="FFF2CC"/>
        </a:solidFill>
        <a:effectLst/>
      </p:bgPr>
    </p:bg>
    <p:spTree>
      <p:nvGrpSpPr>
        <p:cNvPr id="1" name="Shape 403"/>
        <p:cNvGrpSpPr/>
        <p:nvPr/>
      </p:nvGrpSpPr>
      <p:grpSpPr>
        <a:xfrm>
          <a:off x="0" y="0"/>
          <a:ext cx="0" cy="0"/>
          <a:chOff x="0" y="0"/>
          <a:chExt cx="0" cy="0"/>
        </a:xfrm>
      </p:grpSpPr>
      <p:pic>
        <p:nvPicPr>
          <p:cNvPr id="404" name="Google Shape;404;p72"/>
          <p:cNvPicPr preferRelativeResize="0"/>
          <p:nvPr/>
        </p:nvPicPr>
        <p:blipFill>
          <a:blip r:embed="rId3">
            <a:alphaModFix/>
          </a:blip>
          <a:stretch>
            <a:fillRect/>
          </a:stretch>
        </p:blipFill>
        <p:spPr>
          <a:xfrm>
            <a:off x="1780713" y="3221000"/>
            <a:ext cx="5582575" cy="1690700"/>
          </a:xfrm>
          <a:prstGeom prst="rect">
            <a:avLst/>
          </a:prstGeom>
          <a:noFill/>
          <a:ln>
            <a:noFill/>
          </a:ln>
        </p:spPr>
      </p:pic>
      <p:pic>
        <p:nvPicPr>
          <p:cNvPr id="405" name="Google Shape;405;p72"/>
          <p:cNvPicPr preferRelativeResize="0"/>
          <p:nvPr/>
        </p:nvPicPr>
        <p:blipFill>
          <a:blip r:embed="rId4">
            <a:alphaModFix/>
          </a:blip>
          <a:stretch>
            <a:fillRect/>
          </a:stretch>
        </p:blipFill>
        <p:spPr>
          <a:xfrm>
            <a:off x="2297375" y="174850"/>
            <a:ext cx="4549250" cy="2946025"/>
          </a:xfrm>
          <a:prstGeom prst="rect">
            <a:avLst/>
          </a:prstGeom>
          <a:noFill/>
          <a:ln>
            <a:noFill/>
          </a:ln>
        </p:spPr>
      </p:pic>
      <p:sp>
        <p:nvSpPr>
          <p:cNvPr id="406" name="Google Shape;406;p72"/>
          <p:cNvSpPr txBox="1"/>
          <p:nvPr/>
        </p:nvSpPr>
        <p:spPr>
          <a:xfrm>
            <a:off x="7499625" y="4601500"/>
            <a:ext cx="1287300" cy="310200"/>
          </a:xfrm>
          <a:prstGeom prst="rect">
            <a:avLst/>
          </a:prstGeom>
          <a:solidFill>
            <a:srgbClr val="FFFFFF"/>
          </a:solid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200">
                <a:latin typeface="Avenir"/>
                <a:ea typeface="Avenir"/>
                <a:cs typeface="Avenir"/>
                <a:sym typeface="Avenir"/>
              </a:rPr>
              <a:t>Bridgeport, CT</a:t>
            </a:r>
            <a:endParaRPr sz="1200">
              <a:latin typeface="Avenir"/>
              <a:ea typeface="Avenir"/>
              <a:cs typeface="Avenir"/>
              <a:sym typeface="Avenir"/>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410"/>
        <p:cNvGrpSpPr/>
        <p:nvPr/>
      </p:nvGrpSpPr>
      <p:grpSpPr>
        <a:xfrm>
          <a:off x="0" y="0"/>
          <a:ext cx="0" cy="0"/>
          <a:chOff x="0" y="0"/>
          <a:chExt cx="0" cy="0"/>
        </a:xfrm>
      </p:grpSpPr>
      <p:pic>
        <p:nvPicPr>
          <p:cNvPr id="411" name="Google Shape;411;p73"/>
          <p:cNvPicPr preferRelativeResize="0"/>
          <p:nvPr/>
        </p:nvPicPr>
        <p:blipFill>
          <a:blip r:embed="rId3">
            <a:alphaModFix/>
          </a:blip>
          <a:stretch>
            <a:fillRect/>
          </a:stretch>
        </p:blipFill>
        <p:spPr>
          <a:xfrm>
            <a:off x="0" y="0"/>
            <a:ext cx="4130324" cy="3199249"/>
          </a:xfrm>
          <a:prstGeom prst="rect">
            <a:avLst/>
          </a:prstGeom>
          <a:noFill/>
          <a:ln>
            <a:noFill/>
          </a:ln>
        </p:spPr>
      </p:pic>
      <p:pic>
        <p:nvPicPr>
          <p:cNvPr id="412" name="Google Shape;412;p73"/>
          <p:cNvPicPr preferRelativeResize="0"/>
          <p:nvPr/>
        </p:nvPicPr>
        <p:blipFill rotWithShape="1">
          <a:blip r:embed="rId4">
            <a:alphaModFix/>
          </a:blip>
          <a:srcRect b="7935"/>
          <a:stretch/>
        </p:blipFill>
        <p:spPr>
          <a:xfrm>
            <a:off x="4368425" y="2571750"/>
            <a:ext cx="4788875" cy="257175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9"/>
          <p:cNvPicPr preferRelativeResize="0"/>
          <p:nvPr/>
        </p:nvPicPr>
        <p:blipFill rotWithShape="1">
          <a:blip r:embed="rId3">
            <a:alphaModFix/>
          </a:blip>
          <a:srcRect l="3025"/>
          <a:stretch/>
        </p:blipFill>
        <p:spPr>
          <a:xfrm>
            <a:off x="0" y="0"/>
            <a:ext cx="9144002" cy="5143501"/>
          </a:xfrm>
          <a:prstGeom prst="rect">
            <a:avLst/>
          </a:prstGeom>
          <a:noFill/>
          <a:ln>
            <a:noFill/>
          </a:ln>
        </p:spPr>
      </p:pic>
      <p:sp>
        <p:nvSpPr>
          <p:cNvPr id="125" name="Google Shape;125;p29"/>
          <p:cNvSpPr txBox="1">
            <a:spLocks noGrp="1"/>
          </p:cNvSpPr>
          <p:nvPr>
            <p:ph type="title"/>
          </p:nvPr>
        </p:nvSpPr>
        <p:spPr>
          <a:xfrm>
            <a:off x="254150" y="4092650"/>
            <a:ext cx="8520600" cy="75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a:solidFill>
                  <a:srgbClr val="FFFFFF"/>
                </a:solidFill>
              </a:rPr>
              <a:t>Main Street</a:t>
            </a:r>
            <a:endParaRPr sz="4000" b="1">
              <a:solidFill>
                <a:srgbClr val="FFFF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416"/>
        <p:cNvGrpSpPr/>
        <p:nvPr/>
      </p:nvGrpSpPr>
      <p:grpSpPr>
        <a:xfrm>
          <a:off x="0" y="0"/>
          <a:ext cx="0" cy="0"/>
          <a:chOff x="0" y="0"/>
          <a:chExt cx="0" cy="0"/>
        </a:xfrm>
      </p:grpSpPr>
      <p:pic>
        <p:nvPicPr>
          <p:cNvPr id="417" name="Google Shape;417;p74"/>
          <p:cNvPicPr preferRelativeResize="0"/>
          <p:nvPr/>
        </p:nvPicPr>
        <p:blipFill>
          <a:blip r:embed="rId3">
            <a:alphaModFix/>
          </a:blip>
          <a:stretch>
            <a:fillRect/>
          </a:stretch>
        </p:blipFill>
        <p:spPr>
          <a:xfrm>
            <a:off x="4877823" y="1152475"/>
            <a:ext cx="3954476" cy="3479600"/>
          </a:xfrm>
          <a:prstGeom prst="rect">
            <a:avLst/>
          </a:prstGeom>
          <a:noFill/>
          <a:ln>
            <a:noFill/>
          </a:ln>
        </p:spPr>
      </p:pic>
      <p:sp>
        <p:nvSpPr>
          <p:cNvPr id="418" name="Google Shape;418;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should you consider it?</a:t>
            </a:r>
            <a:endParaRPr/>
          </a:p>
        </p:txBody>
      </p:sp>
      <p:sp>
        <p:nvSpPr>
          <p:cNvPr id="419" name="Google Shape;419;p74"/>
          <p:cNvSpPr txBox="1">
            <a:spLocks noGrp="1"/>
          </p:cNvSpPr>
          <p:nvPr>
            <p:ph type="body" idx="1"/>
          </p:nvPr>
        </p:nvSpPr>
        <p:spPr>
          <a:xfrm>
            <a:off x="311700" y="1152475"/>
            <a:ext cx="4406700" cy="19746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000000"/>
              </a:buClr>
              <a:buSzPts val="2000"/>
              <a:buChar char="-"/>
            </a:pPr>
            <a:r>
              <a:rPr lang="en" sz="2000">
                <a:solidFill>
                  <a:srgbClr val="000000"/>
                </a:solidFill>
              </a:rPr>
              <a:t>Good way to try certain changes without needing to put in the full cost</a:t>
            </a:r>
            <a:endParaRPr sz="2000">
              <a:solidFill>
                <a:srgbClr val="000000"/>
              </a:solidFill>
            </a:endParaRPr>
          </a:p>
          <a:p>
            <a:pPr marL="457200" lvl="0" indent="-355600" algn="l" rtl="0">
              <a:spcBef>
                <a:spcPts val="0"/>
              </a:spcBef>
              <a:spcAft>
                <a:spcPts val="0"/>
              </a:spcAft>
              <a:buClr>
                <a:srgbClr val="000000"/>
              </a:buClr>
              <a:buSzPts val="2000"/>
              <a:buChar char="-"/>
            </a:pPr>
            <a:r>
              <a:rPr lang="en" sz="2000">
                <a:solidFill>
                  <a:srgbClr val="000000"/>
                </a:solidFill>
              </a:rPr>
              <a:t>Examples of applications in Essex</a:t>
            </a:r>
            <a:endParaRPr sz="2000">
              <a:solidFill>
                <a:srgbClr val="000000"/>
              </a:solidFill>
            </a:endParaRPr>
          </a:p>
        </p:txBody>
      </p:sp>
      <p:sp>
        <p:nvSpPr>
          <p:cNvPr id="420" name="Google Shape;420;p74"/>
          <p:cNvSpPr/>
          <p:nvPr/>
        </p:nvSpPr>
        <p:spPr>
          <a:xfrm rot="843432">
            <a:off x="6348075" y="2910917"/>
            <a:ext cx="397710" cy="170406"/>
          </a:xfrm>
          <a:prstGeom prst="rightArrow">
            <a:avLst>
              <a:gd name="adj1" fmla="val 50000"/>
              <a:gd name="adj2" fmla="val 50000"/>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4"/>
          <p:cNvSpPr txBox="1"/>
          <p:nvPr/>
        </p:nvSpPr>
        <p:spPr>
          <a:xfrm>
            <a:off x="609225" y="3127075"/>
            <a:ext cx="3288600" cy="3495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Font typeface="Avenir"/>
              <a:buChar char="-"/>
            </a:pPr>
            <a:r>
              <a:rPr lang="en" sz="2000">
                <a:latin typeface="Avenir"/>
                <a:ea typeface="Avenir"/>
                <a:cs typeface="Avenir"/>
                <a:sym typeface="Avenir"/>
              </a:rPr>
              <a:t>Bump outs</a:t>
            </a:r>
            <a:endParaRPr sz="2000">
              <a:latin typeface="Avenir"/>
              <a:ea typeface="Avenir"/>
              <a:cs typeface="Avenir"/>
              <a:sym typeface="Avenir"/>
            </a:endParaRPr>
          </a:p>
        </p:txBody>
      </p:sp>
      <p:sp>
        <p:nvSpPr>
          <p:cNvPr id="422" name="Google Shape;422;p74"/>
          <p:cNvSpPr/>
          <p:nvPr/>
        </p:nvSpPr>
        <p:spPr>
          <a:xfrm rot="-2700000">
            <a:off x="6551262" y="2083666"/>
            <a:ext cx="397535" cy="170554"/>
          </a:xfrm>
          <a:prstGeom prst="rightArrow">
            <a:avLst>
              <a:gd name="adj1" fmla="val 50000"/>
              <a:gd name="adj2" fmla="val 50000"/>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4"/>
          <p:cNvSpPr/>
          <p:nvPr/>
        </p:nvSpPr>
        <p:spPr>
          <a:xfrm rot="843432">
            <a:off x="6775275" y="2486542"/>
            <a:ext cx="397710" cy="170406"/>
          </a:xfrm>
          <a:prstGeom prst="rightArrow">
            <a:avLst>
              <a:gd name="adj1" fmla="val 50000"/>
              <a:gd name="adj2" fmla="val 50000"/>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4"/>
          <p:cNvSpPr txBox="1"/>
          <p:nvPr/>
        </p:nvSpPr>
        <p:spPr>
          <a:xfrm>
            <a:off x="609225" y="3574375"/>
            <a:ext cx="3288600" cy="3495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Font typeface="Avenir"/>
              <a:buChar char="-"/>
            </a:pPr>
            <a:r>
              <a:rPr lang="en" sz="2000">
                <a:latin typeface="Avenir"/>
                <a:ea typeface="Avenir"/>
                <a:cs typeface="Avenir"/>
                <a:sym typeface="Avenir"/>
              </a:rPr>
              <a:t>Extensions within traffic circle</a:t>
            </a:r>
            <a:endParaRPr sz="2000">
              <a:latin typeface="Avenir"/>
              <a:ea typeface="Avenir"/>
              <a:cs typeface="Avenir"/>
              <a:sym typeface="Avenir"/>
            </a:endParaRPr>
          </a:p>
        </p:txBody>
      </p:sp>
      <p:sp>
        <p:nvSpPr>
          <p:cNvPr id="425" name="Google Shape;425;p74"/>
          <p:cNvSpPr txBox="1"/>
          <p:nvPr/>
        </p:nvSpPr>
        <p:spPr>
          <a:xfrm>
            <a:off x="609225" y="4282575"/>
            <a:ext cx="3288600" cy="3495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Font typeface="Avenir"/>
              <a:buChar char="-"/>
            </a:pPr>
            <a:r>
              <a:rPr lang="en" sz="2000">
                <a:latin typeface="Avenir"/>
                <a:ea typeface="Avenir"/>
                <a:cs typeface="Avenir"/>
                <a:sym typeface="Avenir"/>
              </a:rPr>
              <a:t>Center of circle expansion</a:t>
            </a:r>
            <a:endParaRPr sz="2000">
              <a:latin typeface="Avenir"/>
              <a:ea typeface="Avenir"/>
              <a:cs typeface="Avenir"/>
              <a:sym typeface="Avenir"/>
            </a:endParaRPr>
          </a:p>
        </p:txBody>
      </p:sp>
      <p:sp>
        <p:nvSpPr>
          <p:cNvPr id="426" name="Google Shape;426;p74"/>
          <p:cNvSpPr/>
          <p:nvPr/>
        </p:nvSpPr>
        <p:spPr>
          <a:xfrm rot="2824687">
            <a:off x="6862110" y="3285437"/>
            <a:ext cx="397797" cy="170453"/>
          </a:xfrm>
          <a:prstGeom prst="rightArrow">
            <a:avLst>
              <a:gd name="adj1" fmla="val 50000"/>
              <a:gd name="adj2" fmla="val 50000"/>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4"/>
          <p:cNvSpPr/>
          <p:nvPr/>
        </p:nvSpPr>
        <p:spPr>
          <a:xfrm rot="843432">
            <a:off x="5496725" y="3531492"/>
            <a:ext cx="397710" cy="170406"/>
          </a:xfrm>
          <a:prstGeom prst="rightArrow">
            <a:avLst>
              <a:gd name="adj1" fmla="val 50000"/>
              <a:gd name="adj2" fmla="val 50000"/>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4"/>
          <p:cNvSpPr/>
          <p:nvPr/>
        </p:nvSpPr>
        <p:spPr>
          <a:xfrm rot="572852">
            <a:off x="5326899" y="2775465"/>
            <a:ext cx="397912" cy="170400"/>
          </a:xfrm>
          <a:prstGeom prst="rightArrow">
            <a:avLst>
              <a:gd name="adj1" fmla="val 50000"/>
              <a:gd name="adj2" fmla="val 50000"/>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1"/>
                                        </p:tgtEl>
                                        <p:attrNameLst>
                                          <p:attrName>style.visibility</p:attrName>
                                        </p:attrNameLst>
                                      </p:cBhvr>
                                      <p:to>
                                        <p:strVal val="visible"/>
                                      </p:to>
                                    </p:set>
                                    <p:animEffect transition="in" filter="fade">
                                      <p:cBhvr>
                                        <p:cTn id="7" dur="1000"/>
                                        <p:tgtEl>
                                          <p:spTgt spid="421"/>
                                        </p:tgtEl>
                                      </p:cBhvr>
                                    </p:animEffect>
                                  </p:childTnLst>
                                </p:cTn>
                              </p:par>
                              <p:par>
                                <p:cTn id="8" presetID="10" presetClass="entr" presetSubtype="0" fill="hold" nodeType="withEffect">
                                  <p:stCondLst>
                                    <p:cond delay="0"/>
                                  </p:stCondLst>
                                  <p:childTnLst>
                                    <p:set>
                                      <p:cBhvr>
                                        <p:cTn id="9" dur="1" fill="hold">
                                          <p:stCondLst>
                                            <p:cond delay="0"/>
                                          </p:stCondLst>
                                        </p:cTn>
                                        <p:tgtEl>
                                          <p:spTgt spid="422"/>
                                        </p:tgtEl>
                                        <p:attrNameLst>
                                          <p:attrName>style.visibility</p:attrName>
                                        </p:attrNameLst>
                                      </p:cBhvr>
                                      <p:to>
                                        <p:strVal val="visible"/>
                                      </p:to>
                                    </p:set>
                                    <p:animEffect transition="in" filter="fade">
                                      <p:cBhvr>
                                        <p:cTn id="10" dur="1000"/>
                                        <p:tgtEl>
                                          <p:spTgt spid="422"/>
                                        </p:tgtEl>
                                      </p:cBhvr>
                                    </p:animEffect>
                                  </p:childTnLst>
                                </p:cTn>
                              </p:par>
                              <p:par>
                                <p:cTn id="11" presetID="10" presetClass="entr" presetSubtype="0" fill="hold" nodeType="withEffect">
                                  <p:stCondLst>
                                    <p:cond delay="0"/>
                                  </p:stCondLst>
                                  <p:childTnLst>
                                    <p:set>
                                      <p:cBhvr>
                                        <p:cTn id="12" dur="1" fill="hold">
                                          <p:stCondLst>
                                            <p:cond delay="0"/>
                                          </p:stCondLst>
                                        </p:cTn>
                                        <p:tgtEl>
                                          <p:spTgt spid="423"/>
                                        </p:tgtEl>
                                        <p:attrNameLst>
                                          <p:attrName>style.visibility</p:attrName>
                                        </p:attrNameLst>
                                      </p:cBhvr>
                                      <p:to>
                                        <p:strVal val="visible"/>
                                      </p:to>
                                    </p:set>
                                    <p:animEffect transition="in" filter="fade">
                                      <p:cBhvr>
                                        <p:cTn id="13" dur="1000"/>
                                        <p:tgtEl>
                                          <p:spTgt spid="4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24"/>
                                        </p:tgtEl>
                                        <p:attrNameLst>
                                          <p:attrName>style.visibility</p:attrName>
                                        </p:attrNameLst>
                                      </p:cBhvr>
                                      <p:to>
                                        <p:strVal val="visible"/>
                                      </p:to>
                                    </p:set>
                                    <p:animEffect transition="in" filter="fade">
                                      <p:cBhvr>
                                        <p:cTn id="18" dur="1000"/>
                                        <p:tgtEl>
                                          <p:spTgt spid="424"/>
                                        </p:tgtEl>
                                      </p:cBhvr>
                                    </p:animEffect>
                                  </p:childTnLst>
                                </p:cTn>
                              </p:par>
                              <p:par>
                                <p:cTn id="19" presetID="10" presetClass="exit" presetSubtype="0" fill="hold" nodeType="withEffect">
                                  <p:stCondLst>
                                    <p:cond delay="0"/>
                                  </p:stCondLst>
                                  <p:childTnLst>
                                    <p:animEffect transition="out" filter="fade">
                                      <p:cBhvr>
                                        <p:cTn id="20" dur="1000"/>
                                        <p:tgtEl>
                                          <p:spTgt spid="422"/>
                                        </p:tgtEl>
                                      </p:cBhvr>
                                    </p:animEffect>
                                    <p:set>
                                      <p:cBhvr>
                                        <p:cTn id="21" dur="1" fill="hold">
                                          <p:stCondLst>
                                            <p:cond delay="1000"/>
                                          </p:stCondLst>
                                        </p:cTn>
                                        <p:tgtEl>
                                          <p:spTgt spid="42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1000"/>
                                        <p:tgtEl>
                                          <p:spTgt spid="423"/>
                                        </p:tgtEl>
                                      </p:cBhvr>
                                    </p:animEffect>
                                    <p:set>
                                      <p:cBhvr>
                                        <p:cTn id="24" dur="1" fill="hold">
                                          <p:stCondLst>
                                            <p:cond delay="1000"/>
                                          </p:stCondLst>
                                        </p:cTn>
                                        <p:tgtEl>
                                          <p:spTgt spid="423"/>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426"/>
                                        </p:tgtEl>
                                        <p:attrNameLst>
                                          <p:attrName>style.visibility</p:attrName>
                                        </p:attrNameLst>
                                      </p:cBhvr>
                                      <p:to>
                                        <p:strVal val="visible"/>
                                      </p:to>
                                    </p:set>
                                    <p:animEffect transition="in" filter="fade">
                                      <p:cBhvr>
                                        <p:cTn id="27" dur="1500"/>
                                        <p:tgtEl>
                                          <p:spTgt spid="426"/>
                                        </p:tgtEl>
                                      </p:cBhvr>
                                    </p:animEffect>
                                  </p:childTnLst>
                                </p:cTn>
                              </p:par>
                              <p:par>
                                <p:cTn id="28" presetID="10" presetClass="entr" presetSubtype="0" fill="hold" nodeType="withEffect">
                                  <p:stCondLst>
                                    <p:cond delay="0"/>
                                  </p:stCondLst>
                                  <p:childTnLst>
                                    <p:set>
                                      <p:cBhvr>
                                        <p:cTn id="29" dur="1" fill="hold">
                                          <p:stCondLst>
                                            <p:cond delay="0"/>
                                          </p:stCondLst>
                                        </p:cTn>
                                        <p:tgtEl>
                                          <p:spTgt spid="427"/>
                                        </p:tgtEl>
                                        <p:attrNameLst>
                                          <p:attrName>style.visibility</p:attrName>
                                        </p:attrNameLst>
                                      </p:cBhvr>
                                      <p:to>
                                        <p:strVal val="visible"/>
                                      </p:to>
                                    </p:set>
                                    <p:animEffect transition="in" filter="fade">
                                      <p:cBhvr>
                                        <p:cTn id="30" dur="1000"/>
                                        <p:tgtEl>
                                          <p:spTgt spid="427"/>
                                        </p:tgtEl>
                                      </p:cBhvr>
                                    </p:animEffect>
                                  </p:childTnLst>
                                </p:cTn>
                              </p:par>
                              <p:par>
                                <p:cTn id="31" presetID="10" presetClass="entr" presetSubtype="0" fill="hold" nodeType="withEffect">
                                  <p:stCondLst>
                                    <p:cond delay="0"/>
                                  </p:stCondLst>
                                  <p:childTnLst>
                                    <p:set>
                                      <p:cBhvr>
                                        <p:cTn id="32" dur="1" fill="hold">
                                          <p:stCondLst>
                                            <p:cond delay="0"/>
                                          </p:stCondLst>
                                        </p:cTn>
                                        <p:tgtEl>
                                          <p:spTgt spid="428"/>
                                        </p:tgtEl>
                                        <p:attrNameLst>
                                          <p:attrName>style.visibility</p:attrName>
                                        </p:attrNameLst>
                                      </p:cBhvr>
                                      <p:to>
                                        <p:strVal val="visible"/>
                                      </p:to>
                                    </p:set>
                                    <p:animEffect transition="in" filter="fade">
                                      <p:cBhvr>
                                        <p:cTn id="33" dur="1000"/>
                                        <p:tgtEl>
                                          <p:spTgt spid="4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25"/>
                                        </p:tgtEl>
                                        <p:attrNameLst>
                                          <p:attrName>style.visibility</p:attrName>
                                        </p:attrNameLst>
                                      </p:cBhvr>
                                      <p:to>
                                        <p:strVal val="visible"/>
                                      </p:to>
                                    </p:set>
                                    <p:animEffect transition="in" filter="fade">
                                      <p:cBhvr>
                                        <p:cTn id="38" dur="1000"/>
                                        <p:tgtEl>
                                          <p:spTgt spid="425"/>
                                        </p:tgtEl>
                                      </p:cBhvr>
                                    </p:animEffect>
                                  </p:childTnLst>
                                </p:cTn>
                              </p:par>
                              <p:par>
                                <p:cTn id="39" presetID="10" presetClass="exit" presetSubtype="0" fill="hold" nodeType="withEffect">
                                  <p:stCondLst>
                                    <p:cond delay="0"/>
                                  </p:stCondLst>
                                  <p:childTnLst>
                                    <p:animEffect transition="out" filter="fade">
                                      <p:cBhvr>
                                        <p:cTn id="40" dur="1000"/>
                                        <p:tgtEl>
                                          <p:spTgt spid="426"/>
                                        </p:tgtEl>
                                      </p:cBhvr>
                                    </p:animEffect>
                                    <p:set>
                                      <p:cBhvr>
                                        <p:cTn id="41" dur="1" fill="hold">
                                          <p:stCondLst>
                                            <p:cond delay="1000"/>
                                          </p:stCondLst>
                                        </p:cTn>
                                        <p:tgtEl>
                                          <p:spTgt spid="42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427"/>
                                        </p:tgtEl>
                                      </p:cBhvr>
                                    </p:animEffect>
                                    <p:set>
                                      <p:cBhvr>
                                        <p:cTn id="44" dur="1" fill="hold">
                                          <p:stCondLst>
                                            <p:cond delay="1000"/>
                                          </p:stCondLst>
                                        </p:cTn>
                                        <p:tgtEl>
                                          <p:spTgt spid="427"/>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420"/>
                                        </p:tgtEl>
                                        <p:attrNameLst>
                                          <p:attrName>style.visibility</p:attrName>
                                        </p:attrNameLst>
                                      </p:cBhvr>
                                      <p:to>
                                        <p:strVal val="visible"/>
                                      </p:to>
                                    </p:set>
                                    <p:animEffect transition="in" filter="fade">
                                      <p:cBhvr>
                                        <p:cTn id="47" dur="1000"/>
                                        <p:tgtEl>
                                          <p:spTgt spid="420"/>
                                        </p:tgtEl>
                                      </p:cBhvr>
                                    </p:animEffect>
                                  </p:childTnLst>
                                </p:cTn>
                              </p:par>
                              <p:par>
                                <p:cTn id="48" presetID="10" presetClass="exit" presetSubtype="0" fill="hold" nodeType="withEffect">
                                  <p:stCondLst>
                                    <p:cond delay="0"/>
                                  </p:stCondLst>
                                  <p:childTnLst>
                                    <p:animEffect transition="out" filter="fade">
                                      <p:cBhvr>
                                        <p:cTn id="49" dur="1000"/>
                                        <p:tgtEl>
                                          <p:spTgt spid="428"/>
                                        </p:tgtEl>
                                      </p:cBhvr>
                                    </p:animEffect>
                                    <p:set>
                                      <p:cBhvr>
                                        <p:cTn id="50" dur="1" fill="hold">
                                          <p:stCondLst>
                                            <p:cond delay="1000"/>
                                          </p:stCondLst>
                                        </p:cTn>
                                        <p:tgtEl>
                                          <p:spTgt spid="4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432"/>
        <p:cNvGrpSpPr/>
        <p:nvPr/>
      </p:nvGrpSpPr>
      <p:grpSpPr>
        <a:xfrm>
          <a:off x="0" y="0"/>
          <a:ext cx="0" cy="0"/>
          <a:chOff x="0" y="0"/>
          <a:chExt cx="0" cy="0"/>
        </a:xfrm>
      </p:grpSpPr>
      <p:sp>
        <p:nvSpPr>
          <p:cNvPr id="433" name="Google Shape;433;p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Acknowledgements</a:t>
            </a:r>
            <a:endParaRPr/>
          </a:p>
        </p:txBody>
      </p:sp>
      <p:sp>
        <p:nvSpPr>
          <p:cNvPr id="434" name="Google Shape;434;p75"/>
          <p:cNvSpPr txBox="1">
            <a:spLocks noGrp="1"/>
          </p:cNvSpPr>
          <p:nvPr>
            <p:ph type="body" idx="1"/>
          </p:nvPr>
        </p:nvSpPr>
        <p:spPr>
          <a:xfrm>
            <a:off x="311700" y="1152475"/>
            <a:ext cx="84546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Char char="●"/>
            </a:pPr>
            <a:r>
              <a:rPr lang="en" sz="2000">
                <a:solidFill>
                  <a:schemeClr val="dk1"/>
                </a:solidFill>
              </a:rPr>
              <a:t>Town of Essex Economic Development Committee</a:t>
            </a:r>
            <a:endParaRPr sz="2000">
              <a:solidFill>
                <a:schemeClr val="dk1"/>
              </a:solidFill>
            </a:endParaRPr>
          </a:p>
          <a:p>
            <a:pPr marL="914400" lvl="1" indent="-355600" algn="l" rtl="0">
              <a:spcBef>
                <a:spcPts val="0"/>
              </a:spcBef>
              <a:spcAft>
                <a:spcPts val="0"/>
              </a:spcAft>
              <a:buClr>
                <a:schemeClr val="dk1"/>
              </a:buClr>
              <a:buSzPts val="2000"/>
              <a:buChar char="○"/>
            </a:pPr>
            <a:r>
              <a:rPr lang="en" sz="2000">
                <a:solidFill>
                  <a:schemeClr val="dk1"/>
                </a:solidFill>
              </a:rPr>
              <a:t>Janet Peckinpaugh</a:t>
            </a:r>
            <a:endParaRPr sz="2000">
              <a:solidFill>
                <a:schemeClr val="dk1"/>
              </a:solidFill>
            </a:endParaRPr>
          </a:p>
          <a:p>
            <a:pPr marL="914400" lvl="1" indent="-355600" algn="l" rtl="0">
              <a:spcBef>
                <a:spcPts val="0"/>
              </a:spcBef>
              <a:spcAft>
                <a:spcPts val="0"/>
              </a:spcAft>
              <a:buClr>
                <a:schemeClr val="dk1"/>
              </a:buClr>
              <a:buSzPts val="2000"/>
              <a:buChar char="○"/>
            </a:pPr>
            <a:r>
              <a:rPr lang="en" sz="2000">
                <a:solidFill>
                  <a:schemeClr val="dk1"/>
                </a:solidFill>
              </a:rPr>
              <a:t>Susan Malan</a:t>
            </a:r>
            <a:endParaRPr sz="2000">
              <a:solidFill>
                <a:schemeClr val="dk1"/>
              </a:solidFill>
            </a:endParaRPr>
          </a:p>
          <a:p>
            <a:pPr marL="457200" marR="0" lvl="0" indent="-355600" algn="l" rtl="0">
              <a:lnSpc>
                <a:spcPct val="115000"/>
              </a:lnSpc>
              <a:spcBef>
                <a:spcPts val="0"/>
              </a:spcBef>
              <a:spcAft>
                <a:spcPts val="0"/>
              </a:spcAft>
              <a:buClr>
                <a:srgbClr val="000000"/>
              </a:buClr>
              <a:buSzPts val="2000"/>
              <a:buFont typeface="Avenir"/>
              <a:buChar char="●"/>
            </a:pPr>
            <a:r>
              <a:rPr lang="en" sz="2000">
                <a:solidFill>
                  <a:srgbClr val="000000"/>
                </a:solidFill>
              </a:rPr>
              <a:t>Melissa Josefiak - </a:t>
            </a:r>
            <a:r>
              <a:rPr lang="en" sz="2000">
                <a:solidFill>
                  <a:schemeClr val="dk1"/>
                </a:solidFill>
              </a:rPr>
              <a:t>Essex Historical Society</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Joel Marzi - Town Clerk</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Sam Goater - Western Conn. Council of Governments</a:t>
            </a:r>
            <a:endParaRPr sz="2000">
              <a:solidFill>
                <a:srgbClr val="000000"/>
              </a:solidFill>
            </a:endParaRPr>
          </a:p>
          <a:p>
            <a:pPr marL="457200" marR="0" lvl="0" indent="-355600" algn="l" rtl="0">
              <a:lnSpc>
                <a:spcPct val="115000"/>
              </a:lnSpc>
              <a:spcBef>
                <a:spcPts val="0"/>
              </a:spcBef>
              <a:spcAft>
                <a:spcPts val="0"/>
              </a:spcAft>
              <a:buClr>
                <a:srgbClr val="000000"/>
              </a:buClr>
              <a:buSzPts val="2000"/>
              <a:buChar char="●"/>
            </a:pPr>
            <a:r>
              <a:rPr lang="en" sz="2000">
                <a:solidFill>
                  <a:srgbClr val="000000"/>
                </a:solidFill>
              </a:rPr>
              <a:t>Dr. Norman Garrick - Project Advisor</a:t>
            </a:r>
            <a:endParaRPr sz="2000">
              <a:solidFill>
                <a:srgbClr val="00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438"/>
        <p:cNvGrpSpPr/>
        <p:nvPr/>
      </p:nvGrpSpPr>
      <p:grpSpPr>
        <a:xfrm>
          <a:off x="0" y="0"/>
          <a:ext cx="0" cy="0"/>
          <a:chOff x="0" y="0"/>
          <a:chExt cx="0" cy="0"/>
        </a:xfrm>
      </p:grpSpPr>
      <p:sp>
        <p:nvSpPr>
          <p:cNvPr id="439" name="Google Shape;439;p76"/>
          <p:cNvSpPr txBox="1">
            <a:spLocks noGrp="1"/>
          </p:cNvSpPr>
          <p:nvPr>
            <p:ph type="title"/>
          </p:nvPr>
        </p:nvSpPr>
        <p:spPr>
          <a:xfrm>
            <a:off x="2878350" y="2080950"/>
            <a:ext cx="3387300" cy="98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Questions?</a:t>
            </a:r>
            <a:endParaRPr sz="48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30"/>
          <p:cNvPicPr preferRelativeResize="0"/>
          <p:nvPr/>
        </p:nvPicPr>
        <p:blipFill rotWithShape="1">
          <a:blip r:embed="rId3">
            <a:alphaModFix/>
          </a:blip>
          <a:srcRect l="2782" r="1587"/>
          <a:stretch/>
        </p:blipFill>
        <p:spPr>
          <a:xfrm>
            <a:off x="0" y="0"/>
            <a:ext cx="9144002" cy="5143501"/>
          </a:xfrm>
          <a:prstGeom prst="rect">
            <a:avLst/>
          </a:prstGeom>
          <a:noFill/>
          <a:ln>
            <a:noFill/>
          </a:ln>
        </p:spPr>
      </p:pic>
      <p:sp>
        <p:nvSpPr>
          <p:cNvPr id="131" name="Google Shape;131;p30"/>
          <p:cNvSpPr txBox="1">
            <a:spLocks noGrp="1"/>
          </p:cNvSpPr>
          <p:nvPr>
            <p:ph type="title"/>
          </p:nvPr>
        </p:nvSpPr>
        <p:spPr>
          <a:xfrm>
            <a:off x="254150" y="4092650"/>
            <a:ext cx="8520600" cy="75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a:solidFill>
                  <a:srgbClr val="FFFFFF"/>
                </a:solidFill>
              </a:rPr>
              <a:t>Lower Main Street</a:t>
            </a:r>
            <a:endParaRPr sz="4000" b="1">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35"/>
        <p:cNvGrpSpPr/>
        <p:nvPr/>
      </p:nvGrpSpPr>
      <p:grpSpPr>
        <a:xfrm>
          <a:off x="0" y="0"/>
          <a:ext cx="0" cy="0"/>
          <a:chOff x="0" y="0"/>
          <a:chExt cx="0" cy="0"/>
        </a:xfrm>
      </p:grpSpPr>
      <p:sp>
        <p:nvSpPr>
          <p:cNvPr id="136" name="Google Shape;136;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a:ea typeface="Montserrat"/>
                <a:cs typeface="Montserrat"/>
                <a:sym typeface="Montserrat"/>
              </a:rPr>
              <a:t>Strong Sense of Place</a:t>
            </a:r>
            <a:endParaRPr>
              <a:latin typeface="Montserrat"/>
              <a:ea typeface="Montserrat"/>
              <a:cs typeface="Montserrat"/>
              <a:sym typeface="Montserrat"/>
            </a:endParaRPr>
          </a:p>
        </p:txBody>
      </p:sp>
      <p:pic>
        <p:nvPicPr>
          <p:cNvPr id="137" name="Google Shape;137;p31"/>
          <p:cNvPicPr preferRelativeResize="0"/>
          <p:nvPr/>
        </p:nvPicPr>
        <p:blipFill rotWithShape="1">
          <a:blip r:embed="rId3">
            <a:alphaModFix/>
          </a:blip>
          <a:srcRect l="1374" t="1914" r="1800" b="4241"/>
          <a:stretch/>
        </p:blipFill>
        <p:spPr>
          <a:xfrm>
            <a:off x="4616125" y="1343550"/>
            <a:ext cx="4260301" cy="3113219"/>
          </a:xfrm>
          <a:prstGeom prst="rect">
            <a:avLst/>
          </a:prstGeom>
          <a:noFill/>
          <a:ln>
            <a:noFill/>
          </a:ln>
        </p:spPr>
      </p:pic>
      <p:pic>
        <p:nvPicPr>
          <p:cNvPr id="138" name="Google Shape;138;p31"/>
          <p:cNvPicPr preferRelativeResize="0"/>
          <p:nvPr/>
        </p:nvPicPr>
        <p:blipFill>
          <a:blip r:embed="rId4">
            <a:alphaModFix/>
          </a:blip>
          <a:stretch>
            <a:fillRect/>
          </a:stretch>
        </p:blipFill>
        <p:spPr>
          <a:xfrm>
            <a:off x="267566" y="1343550"/>
            <a:ext cx="4146685" cy="3113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42"/>
        <p:cNvGrpSpPr/>
        <p:nvPr/>
      </p:nvGrpSpPr>
      <p:grpSpPr>
        <a:xfrm>
          <a:off x="0" y="0"/>
          <a:ext cx="0" cy="0"/>
          <a:chOff x="0" y="0"/>
          <a:chExt cx="0" cy="0"/>
        </a:xfrm>
      </p:grpSpPr>
      <p:sp>
        <p:nvSpPr>
          <p:cNvPr id="143" name="Google Shape;143;p32"/>
          <p:cNvSpPr txBox="1">
            <a:spLocks noGrp="1"/>
          </p:cNvSpPr>
          <p:nvPr>
            <p:ph type="title"/>
          </p:nvPr>
        </p:nvSpPr>
        <p:spPr>
          <a:xfrm>
            <a:off x="311700" y="1744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Montserrat"/>
                <a:ea typeface="Montserrat"/>
                <a:cs typeface="Montserrat"/>
                <a:sym typeface="Montserrat"/>
              </a:rPr>
              <a:t>Some sense of place has eroded</a:t>
            </a:r>
            <a:endParaRPr i="1">
              <a:latin typeface="Montserrat"/>
              <a:ea typeface="Montserrat"/>
              <a:cs typeface="Montserrat"/>
              <a:sym typeface="Montserrat"/>
            </a:endParaRPr>
          </a:p>
        </p:txBody>
      </p:sp>
      <p:pic>
        <p:nvPicPr>
          <p:cNvPr id="144" name="Google Shape;144;p32"/>
          <p:cNvPicPr preferRelativeResize="0"/>
          <p:nvPr/>
        </p:nvPicPr>
        <p:blipFill>
          <a:blip r:embed="rId3">
            <a:alphaModFix/>
          </a:blip>
          <a:stretch>
            <a:fillRect/>
          </a:stretch>
        </p:blipFill>
        <p:spPr>
          <a:xfrm>
            <a:off x="2101001" y="747100"/>
            <a:ext cx="4942000" cy="3706500"/>
          </a:xfrm>
          <a:prstGeom prst="rect">
            <a:avLst/>
          </a:prstGeom>
          <a:noFill/>
          <a:ln>
            <a:noFill/>
          </a:ln>
        </p:spPr>
      </p:pic>
      <p:sp>
        <p:nvSpPr>
          <p:cNvPr id="145" name="Google Shape;145;p32"/>
          <p:cNvSpPr txBox="1">
            <a:spLocks noGrp="1"/>
          </p:cNvSpPr>
          <p:nvPr>
            <p:ph type="title"/>
          </p:nvPr>
        </p:nvSpPr>
        <p:spPr>
          <a:xfrm>
            <a:off x="623400" y="4453600"/>
            <a:ext cx="85206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600" i="1">
                <a:latin typeface="Montserrat"/>
                <a:ea typeface="Montserrat"/>
                <a:cs typeface="Montserrat"/>
                <a:sym typeface="Montserrat"/>
              </a:rPr>
              <a:t>What can be done to enhance space?</a:t>
            </a:r>
            <a:endParaRPr sz="2600" i="1">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149"/>
        <p:cNvGrpSpPr/>
        <p:nvPr/>
      </p:nvGrpSpPr>
      <p:grpSpPr>
        <a:xfrm>
          <a:off x="0" y="0"/>
          <a:ext cx="0" cy="0"/>
          <a:chOff x="0" y="0"/>
          <a:chExt cx="0" cy="0"/>
        </a:xfrm>
      </p:grpSpPr>
      <p:sp>
        <p:nvSpPr>
          <p:cNvPr id="150" name="Google Shape;150;p3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a:t>Observations &amp; Data Collected</a:t>
            </a:r>
            <a:endParaRPr sz="4000" b="1"/>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1462</Words>
  <Application>Microsoft Macintosh PowerPoint</Application>
  <PresentationFormat>On-screen Show (16:9)</PresentationFormat>
  <Paragraphs>184</Paragraphs>
  <Slides>52</Slides>
  <Notes>52</Notes>
  <HiddenSlides>2</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52</vt:i4>
      </vt:variant>
    </vt:vector>
  </HeadingPairs>
  <TitlesOfParts>
    <vt:vector size="57" baseType="lpstr">
      <vt:lpstr>Arial</vt:lpstr>
      <vt:lpstr>Avenir</vt:lpstr>
      <vt:lpstr>Montserrat</vt:lpstr>
      <vt:lpstr>Simple Light</vt:lpstr>
      <vt:lpstr>Simple Light</vt:lpstr>
      <vt:lpstr>The Village of Essex Transportation Master Plan</vt:lpstr>
      <vt:lpstr>Transportation in Essex Village, Historically</vt:lpstr>
      <vt:lpstr>Traffic Circle</vt:lpstr>
      <vt:lpstr>Traffic Circle</vt:lpstr>
      <vt:lpstr>Main Street</vt:lpstr>
      <vt:lpstr>Lower Main Street</vt:lpstr>
      <vt:lpstr>Strong Sense of Place</vt:lpstr>
      <vt:lpstr>Some sense of place has eroded</vt:lpstr>
      <vt:lpstr>Observations &amp; Data Collected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Existing Parking Count</vt:lpstr>
      <vt:lpstr>Existing Parking Count</vt:lpstr>
      <vt:lpstr>Design Option 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Cost Estimate: Alternatives A1, A2, A3</vt:lpstr>
      <vt:lpstr>Design Option 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Cost Estimate: Alternatives B1, B2, B3</vt:lpstr>
      <vt:lpstr>Cost Estimate Comparison</vt:lpstr>
      <vt:lpstr>Another Potential Option... Tactical Urbanism</vt:lpstr>
      <vt:lpstr>What is Tactical Urbanism?</vt:lpstr>
      <vt:lpstr>A Test Trial...</vt:lpstr>
      <vt:lpstr>Community Building...</vt:lpstr>
      <vt:lpstr>PowerPoint Presentation</vt:lpstr>
      <vt:lpstr>PowerPoint Presentation</vt:lpstr>
      <vt:lpstr>Why should you consider it?</vt:lpstr>
      <vt:lpstr>Acknowledgements</vt:lpstr>
      <vt:lpstr>Questions?</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Village of Essex Transportation Master Plan</dc:title>
  <cp:lastModifiedBy>Sheila Khayami</cp:lastModifiedBy>
  <cp:revision>1</cp:revision>
  <dcterms:modified xsi:type="dcterms:W3CDTF">2019-04-25T15:28:15Z</dcterms:modified>
</cp:coreProperties>
</file>